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embeddedFontLst>
    <p:embeddedFont>
      <p:font typeface="Arial Narrow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:go="http://customooxmlschemas.google.com/" r:id="rId15" roundtripDataSignature="AMtx7mjmtm8YRImR9tU3x7W/wBTDgBOX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rialNarrow-regular.fntdata"/><Relationship Id="rId10" Type="http://schemas.openxmlformats.org/officeDocument/2006/relationships/slide" Target="slides/slide5.xml"/><Relationship Id="rId13" Type="http://schemas.openxmlformats.org/officeDocument/2006/relationships/font" Target="fonts/ArialNarrow-italic.fntdata"/><Relationship Id="rId12" Type="http://schemas.openxmlformats.org/officeDocument/2006/relationships/font" Target="fonts/ArialNarrow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font" Target="fonts/ArialNarrow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6" name="Google Shape;96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2" name="Google Shape;102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3" name="Google Shape;133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ea1cd734e1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4" name="Google Shape;144;gea1cd734e1_0_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1" name="Google Shape;16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type="ctrTitle"/>
          </p:nvPr>
        </p:nvSpPr>
        <p:spPr>
          <a:xfrm>
            <a:off x="685800" y="914401"/>
            <a:ext cx="7772400" cy="1981199"/>
          </a:xfrm>
          <a:prstGeom prst="rect">
            <a:avLst/>
          </a:prstGeom>
          <a:gradFill>
            <a:gsLst>
              <a:gs pos="0">
                <a:srgbClr val="7F7F7F"/>
              </a:gs>
              <a:gs pos="50000">
                <a:srgbClr val="343434"/>
              </a:gs>
              <a:gs pos="100000">
                <a:srgbClr val="3F3F3F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  <a:defRPr sz="4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1" type="subTitle"/>
          </p:nvPr>
        </p:nvSpPr>
        <p:spPr>
          <a:xfrm>
            <a:off x="700690" y="3657600"/>
            <a:ext cx="7795610" cy="220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62626"/>
              </a:buClr>
              <a:buSzPts val="2800"/>
              <a:buNone/>
              <a:defRPr sz="2800">
                <a:solidFill>
                  <a:srgbClr val="262626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grpSp>
        <p:nvGrpSpPr>
          <p:cNvPr id="18" name="Google Shape;18;p6"/>
          <p:cNvGrpSpPr/>
          <p:nvPr/>
        </p:nvGrpSpPr>
        <p:grpSpPr>
          <a:xfrm>
            <a:off x="76200" y="6169026"/>
            <a:ext cx="4783832" cy="644347"/>
            <a:chOff x="76200" y="6169800"/>
            <a:chExt cx="4783832" cy="643532"/>
          </a:xfrm>
        </p:grpSpPr>
        <p:sp>
          <p:nvSpPr>
            <p:cNvPr id="19" name="Google Shape;19;p6"/>
            <p:cNvSpPr txBox="1"/>
            <p:nvPr/>
          </p:nvSpPr>
          <p:spPr>
            <a:xfrm>
              <a:off x="685800" y="6229297"/>
              <a:ext cx="4174232" cy="584035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small" strike="noStrike">
                  <a:solidFill>
                    <a:srgbClr val="002060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Department of Electrical and Computer Engineering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en-US" sz="1800" u="none" cap="small" strike="noStrike">
                  <a:solidFill>
                    <a:srgbClr val="002060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Seoul National University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http://147.46.10.58/upload/with_notice/symbol1.jpg" id="20" name="Google Shape;20;p6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76200" y="6169800"/>
              <a:ext cx="624490" cy="6120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descr="K:\Common\SNU\RLLAB\RLLAB_logo\RLLAB_logo_url.png" id="21" name="Google Shape;2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42187" y="5780087"/>
            <a:ext cx="1954213" cy="13065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5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6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/>
          <p:nvPr>
            <p:ph idx="1" type="body"/>
          </p:nvPr>
        </p:nvSpPr>
        <p:spPr>
          <a:xfrm>
            <a:off x="228600" y="960437"/>
            <a:ext cx="8686800" cy="5592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‒"/>
              <a:defRPr sz="2000"/>
            </a:lvl3pPr>
            <a:lvl4pPr indent="-355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‒"/>
              <a:defRPr sz="20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7"/>
          <p:cNvSpPr/>
          <p:nvPr/>
        </p:nvSpPr>
        <p:spPr>
          <a:xfrm>
            <a:off x="-3856" y="-1"/>
            <a:ext cx="9147856" cy="922393"/>
          </a:xfrm>
          <a:prstGeom prst="rect">
            <a:avLst/>
          </a:prstGeom>
          <a:gradFill>
            <a:gsLst>
              <a:gs pos="0">
                <a:srgbClr val="242424"/>
              </a:gs>
              <a:gs pos="50000">
                <a:srgbClr val="343434"/>
              </a:gs>
              <a:gs pos="100000">
                <a:srgbClr val="3F3F3F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7"/>
          <p:cNvSpPr txBox="1"/>
          <p:nvPr>
            <p:ph type="title"/>
          </p:nvPr>
        </p:nvSpPr>
        <p:spPr>
          <a:xfrm>
            <a:off x="76200" y="76200"/>
            <a:ext cx="7543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sz="3200" cap="none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/>
          <p:nvPr/>
        </p:nvSpPr>
        <p:spPr>
          <a:xfrm>
            <a:off x="0" y="6602136"/>
            <a:ext cx="9144000" cy="264028"/>
          </a:xfrm>
          <a:prstGeom prst="rect">
            <a:avLst/>
          </a:prstGeom>
          <a:gradFill>
            <a:gsLst>
              <a:gs pos="0">
                <a:srgbClr val="242424"/>
              </a:gs>
              <a:gs pos="50000">
                <a:srgbClr val="343434"/>
              </a:gs>
              <a:gs pos="100000">
                <a:srgbClr val="3F3F3F"/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7"/>
          <p:cNvSpPr/>
          <p:nvPr/>
        </p:nvSpPr>
        <p:spPr>
          <a:xfrm>
            <a:off x="1905001" y="6602136"/>
            <a:ext cx="6207065" cy="264028"/>
          </a:xfrm>
          <a:prstGeom prst="rect">
            <a:avLst/>
          </a:prstGeom>
          <a:gradFill>
            <a:gsLst>
              <a:gs pos="0">
                <a:srgbClr val="242424"/>
              </a:gs>
              <a:gs pos="50000">
                <a:srgbClr val="343434"/>
              </a:gs>
              <a:gs pos="100000">
                <a:srgbClr val="3F3F3F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BFBF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8229600" y="6602136"/>
            <a:ext cx="855676" cy="2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9" name="Google Shape;29;p7"/>
          <p:cNvSpPr txBox="1"/>
          <p:nvPr>
            <p:ph idx="11" type="ftr"/>
          </p:nvPr>
        </p:nvSpPr>
        <p:spPr>
          <a:xfrm>
            <a:off x="1981200" y="6629400"/>
            <a:ext cx="5181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76200" y="6612214"/>
            <a:ext cx="1752600" cy="2457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K:\Common\SNU\RLLAB\RLLAB_logo\RLLAB_logo_url.png" id="31" name="Google Shape;31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391400" y="-192062"/>
            <a:ext cx="1954213" cy="13065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small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8"/>
          <p:cNvSpPr/>
          <p:nvPr/>
        </p:nvSpPr>
        <p:spPr>
          <a:xfrm>
            <a:off x="0" y="6602136"/>
            <a:ext cx="9144000" cy="264028"/>
          </a:xfrm>
          <a:prstGeom prst="rect">
            <a:avLst/>
          </a:prstGeom>
          <a:gradFill>
            <a:gsLst>
              <a:gs pos="0">
                <a:srgbClr val="242424"/>
              </a:gs>
              <a:gs pos="50000">
                <a:srgbClr val="343434"/>
              </a:gs>
              <a:gs pos="100000">
                <a:srgbClr val="3F3F3F"/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8"/>
          <p:cNvSpPr/>
          <p:nvPr/>
        </p:nvSpPr>
        <p:spPr>
          <a:xfrm>
            <a:off x="1905001" y="6602136"/>
            <a:ext cx="6207065" cy="264028"/>
          </a:xfrm>
          <a:prstGeom prst="rect">
            <a:avLst/>
          </a:prstGeom>
          <a:gradFill>
            <a:gsLst>
              <a:gs pos="0">
                <a:srgbClr val="242424"/>
              </a:gs>
              <a:gs pos="50000">
                <a:srgbClr val="343434"/>
              </a:gs>
              <a:gs pos="100000">
                <a:srgbClr val="3F3F3F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BFBF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229600" y="6602136"/>
            <a:ext cx="855676" cy="2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1981200" y="6629400"/>
            <a:ext cx="5181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0" type="dt"/>
          </p:nvPr>
        </p:nvSpPr>
        <p:spPr>
          <a:xfrm>
            <a:off x="76200" y="6612214"/>
            <a:ext cx="1752600" cy="2457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8"/>
          <p:cNvSpPr/>
          <p:nvPr/>
        </p:nvSpPr>
        <p:spPr>
          <a:xfrm>
            <a:off x="-3856" y="-1"/>
            <a:ext cx="9147856" cy="922393"/>
          </a:xfrm>
          <a:prstGeom prst="rect">
            <a:avLst/>
          </a:prstGeom>
          <a:gradFill>
            <a:gsLst>
              <a:gs pos="0">
                <a:srgbClr val="242424"/>
              </a:gs>
              <a:gs pos="50000">
                <a:srgbClr val="343434"/>
              </a:gs>
              <a:gs pos="100000">
                <a:srgbClr val="3F3F3F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K:\Common\SNU\RLLAB\RLLAB_logo\RLLAB_logo_url.png" id="41" name="Google Shape;41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391400" y="-192062"/>
            <a:ext cx="1954213" cy="13065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5" name="Google Shape;45;p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2" name="Google Shape;52;p1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3" name="Google Shape;53;p1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4" name="Google Shape;54;p1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5" name="Google Shape;5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70" name="Google Shape;70;p1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8" name="Google Shape;7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youtube.com/watch?v=PewK7ISWmDw" TargetMode="External"/><Relationship Id="rId4" Type="http://schemas.openxmlformats.org/officeDocument/2006/relationships/image" Target="../media/image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10.png"/><Relationship Id="rId5" Type="http://schemas.openxmlformats.org/officeDocument/2006/relationships/image" Target="../media/image5.png"/><Relationship Id="rId6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 txBox="1"/>
          <p:nvPr>
            <p:ph type="ctrTitle"/>
          </p:nvPr>
        </p:nvSpPr>
        <p:spPr>
          <a:xfrm>
            <a:off x="685800" y="914401"/>
            <a:ext cx="7772400" cy="1981199"/>
          </a:xfrm>
          <a:prstGeom prst="rect">
            <a:avLst/>
          </a:prstGeom>
          <a:gradFill>
            <a:gsLst>
              <a:gs pos="0">
                <a:srgbClr val="4C4C4C"/>
              </a:gs>
              <a:gs pos="50000">
                <a:srgbClr val="343434"/>
              </a:gs>
              <a:gs pos="100000">
                <a:srgbClr val="3F3F3F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b="1" lang="en-US" sz="3200">
                <a:latin typeface="Trebuchet MS"/>
                <a:ea typeface="Trebuchet MS"/>
                <a:cs typeface="Trebuchet MS"/>
                <a:sym typeface="Trebuchet MS"/>
              </a:rPr>
              <a:t>Project Overview</a:t>
            </a:r>
            <a:endParaRPr b="1" sz="4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9" name="Google Shape;99;p1"/>
          <p:cNvSpPr txBox="1"/>
          <p:nvPr>
            <p:ph idx="1" type="subTitle"/>
          </p:nvPr>
        </p:nvSpPr>
        <p:spPr>
          <a:xfrm>
            <a:off x="700690" y="3276600"/>
            <a:ext cx="779561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None/>
            </a:pPr>
            <a:r>
              <a:t/>
            </a:r>
            <a:endParaRPr b="1" sz="22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262626"/>
              </a:buClr>
              <a:buSzPts val="2600"/>
              <a:buNone/>
            </a:pPr>
            <a:r>
              <a:rPr b="1" lang="en-US" sz="2600">
                <a:latin typeface="Trebuchet MS"/>
                <a:ea typeface="Trebuchet MS"/>
                <a:cs typeface="Trebuchet MS"/>
                <a:sym typeface="Trebuchet MS"/>
              </a:rPr>
              <a:t>Introduction to Intelligent System </a:t>
            </a:r>
            <a:br>
              <a:rPr b="1" lang="en-US" sz="2600"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1" lang="en-US" sz="2600"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lang="en-US" sz="2600">
                <a:latin typeface="Trebuchet MS"/>
                <a:ea typeface="Trebuchet MS"/>
                <a:cs typeface="Trebuchet MS"/>
                <a:sym typeface="Trebuchet MS"/>
              </a:rPr>
              <a:t>2022.05.02</a:t>
            </a:r>
            <a:endParaRPr b="1"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/>
          <p:nvPr>
            <p:ph type="title"/>
          </p:nvPr>
        </p:nvSpPr>
        <p:spPr>
          <a:xfrm>
            <a:off x="76200" y="76200"/>
            <a:ext cx="7543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b="1" lang="en-US">
                <a:latin typeface="Trebuchet MS"/>
                <a:ea typeface="Trebuchet MS"/>
                <a:cs typeface="Trebuchet MS"/>
                <a:sym typeface="Trebuchet MS"/>
              </a:rPr>
              <a:t>Timeline</a:t>
            </a:r>
            <a:endParaRPr b="1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5" name="Google Shape;105;p2"/>
          <p:cNvSpPr txBox="1"/>
          <p:nvPr>
            <p:ph idx="12" type="sldNum"/>
          </p:nvPr>
        </p:nvSpPr>
        <p:spPr>
          <a:xfrm>
            <a:off x="8229600" y="6602136"/>
            <a:ext cx="855676" cy="2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6" name="Google Shape;106;p2"/>
          <p:cNvSpPr txBox="1"/>
          <p:nvPr>
            <p:ph idx="11" type="ftr"/>
          </p:nvPr>
        </p:nvSpPr>
        <p:spPr>
          <a:xfrm>
            <a:off x="1981200" y="6629400"/>
            <a:ext cx="5181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RLLAB (http://rllab.snu.ac.kr)</a:t>
            </a:r>
            <a:endParaRPr/>
          </a:p>
        </p:txBody>
      </p:sp>
      <p:sp>
        <p:nvSpPr>
          <p:cNvPr id="107" name="Google Shape;107;p2"/>
          <p:cNvSpPr txBox="1"/>
          <p:nvPr>
            <p:ph idx="10" type="dt"/>
          </p:nvPr>
        </p:nvSpPr>
        <p:spPr>
          <a:xfrm>
            <a:off x="76200" y="6612214"/>
            <a:ext cx="1752600" cy="24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000"/>
              <a:t>Songhwai Oh (ECE, SNU)</a:t>
            </a:r>
            <a:endParaRPr sz="1000"/>
          </a:p>
        </p:txBody>
      </p:sp>
      <p:cxnSp>
        <p:nvCxnSpPr>
          <p:cNvPr id="108" name="Google Shape;108;p2"/>
          <p:cNvCxnSpPr>
            <a:endCxn id="109" idx="0"/>
          </p:cNvCxnSpPr>
          <p:nvPr/>
        </p:nvCxnSpPr>
        <p:spPr>
          <a:xfrm>
            <a:off x="1255443" y="1308792"/>
            <a:ext cx="0" cy="4558200"/>
          </a:xfrm>
          <a:prstGeom prst="straightConnector1">
            <a:avLst/>
          </a:prstGeom>
          <a:noFill/>
          <a:ln cap="flat" cmpd="sng" w="38100">
            <a:solidFill>
              <a:srgbClr val="D0CECE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0" name="Google Shape;110;p2"/>
          <p:cNvSpPr/>
          <p:nvPr/>
        </p:nvSpPr>
        <p:spPr>
          <a:xfrm>
            <a:off x="1188393" y="1473035"/>
            <a:ext cx="134100" cy="164100"/>
          </a:xfrm>
          <a:prstGeom prst="ellipse">
            <a:avLst/>
          </a:prstGeom>
          <a:solidFill>
            <a:srgbClr val="D995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11" name="Google Shape;111;p2"/>
          <p:cNvSpPr/>
          <p:nvPr/>
        </p:nvSpPr>
        <p:spPr>
          <a:xfrm>
            <a:off x="1188393" y="2351827"/>
            <a:ext cx="134100" cy="164100"/>
          </a:xfrm>
          <a:prstGeom prst="ellipse">
            <a:avLst/>
          </a:prstGeom>
          <a:solidFill>
            <a:srgbClr val="D9959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12" name="Google Shape;112;p2"/>
          <p:cNvSpPr/>
          <p:nvPr/>
        </p:nvSpPr>
        <p:spPr>
          <a:xfrm>
            <a:off x="1188393" y="3230618"/>
            <a:ext cx="134100" cy="164100"/>
          </a:xfrm>
          <a:prstGeom prst="ellipse">
            <a:avLst/>
          </a:prstGeom>
          <a:solidFill>
            <a:srgbClr val="AEABA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13" name="Google Shape;113;p2"/>
          <p:cNvSpPr/>
          <p:nvPr/>
        </p:nvSpPr>
        <p:spPr>
          <a:xfrm>
            <a:off x="1188393" y="4109409"/>
            <a:ext cx="134100" cy="164100"/>
          </a:xfrm>
          <a:prstGeom prst="ellipse">
            <a:avLst/>
          </a:prstGeom>
          <a:solidFill>
            <a:srgbClr val="AEABA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14" name="Google Shape;114;p2"/>
          <p:cNvSpPr/>
          <p:nvPr/>
        </p:nvSpPr>
        <p:spPr>
          <a:xfrm>
            <a:off x="1188393" y="4988201"/>
            <a:ext cx="134100" cy="164100"/>
          </a:xfrm>
          <a:prstGeom prst="ellipse">
            <a:avLst/>
          </a:prstGeom>
          <a:solidFill>
            <a:srgbClr val="AEABA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1188393" y="5866992"/>
            <a:ext cx="134100" cy="164100"/>
          </a:xfrm>
          <a:prstGeom prst="ellipse">
            <a:avLst/>
          </a:prstGeom>
          <a:solidFill>
            <a:srgbClr val="AEABA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15" name="Google Shape;115;p2"/>
          <p:cNvSpPr/>
          <p:nvPr/>
        </p:nvSpPr>
        <p:spPr>
          <a:xfrm>
            <a:off x="1569196" y="1298850"/>
            <a:ext cx="2647200" cy="512400"/>
          </a:xfrm>
          <a:prstGeom prst="roundRect">
            <a:avLst>
              <a:gd fmla="val 16667" name="adj"/>
            </a:avLst>
          </a:prstGeom>
          <a:solidFill>
            <a:srgbClr val="D99593"/>
          </a:solidFill>
          <a:ln cap="flat" cmpd="sng" w="25400">
            <a:solidFill>
              <a:srgbClr val="8C3A3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Preliminary Project 1</a:t>
            </a:r>
            <a:endParaRPr b="1" i="0" sz="1800" u="none" cap="none" strike="noStrik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6" name="Google Shape;116;p2"/>
          <p:cNvSpPr/>
          <p:nvPr/>
        </p:nvSpPr>
        <p:spPr>
          <a:xfrm>
            <a:off x="1569196" y="2177641"/>
            <a:ext cx="2647200" cy="512400"/>
          </a:xfrm>
          <a:prstGeom prst="roundRect">
            <a:avLst>
              <a:gd fmla="val 16667" name="adj"/>
            </a:avLst>
          </a:prstGeom>
          <a:solidFill>
            <a:srgbClr val="D99593"/>
          </a:solidFill>
          <a:ln cap="flat" cmpd="sng" w="25400">
            <a:solidFill>
              <a:srgbClr val="8C3A3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Preliminary Project 2</a:t>
            </a:r>
            <a:endParaRPr b="1" i="0" sz="1800" u="none" cap="none" strike="noStrik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7" name="Google Shape;117;p2"/>
          <p:cNvSpPr/>
          <p:nvPr/>
        </p:nvSpPr>
        <p:spPr>
          <a:xfrm>
            <a:off x="1569196" y="3056432"/>
            <a:ext cx="2647200" cy="5124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Project 1</a:t>
            </a:r>
            <a:endParaRPr b="1" i="0" sz="1800" u="none" cap="none" strike="noStrik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8" name="Google Shape;118;p2"/>
          <p:cNvSpPr/>
          <p:nvPr/>
        </p:nvSpPr>
        <p:spPr>
          <a:xfrm>
            <a:off x="1569196" y="3935224"/>
            <a:ext cx="2647200" cy="5124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Project 2</a:t>
            </a:r>
            <a:endParaRPr b="1" i="0" sz="1800" u="none" cap="none" strike="noStrik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9" name="Google Shape;119;p2"/>
          <p:cNvSpPr/>
          <p:nvPr/>
        </p:nvSpPr>
        <p:spPr>
          <a:xfrm>
            <a:off x="1569196" y="4814015"/>
            <a:ext cx="2647200" cy="5124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CONTEST WEEK</a:t>
            </a:r>
            <a:endParaRPr b="1" i="0" sz="1800" u="none" cap="none" strike="noStrik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0" name="Google Shape;120;p2"/>
          <p:cNvSpPr/>
          <p:nvPr/>
        </p:nvSpPr>
        <p:spPr>
          <a:xfrm>
            <a:off x="1569196" y="5692806"/>
            <a:ext cx="2647200" cy="5124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RC Car Racing</a:t>
            </a:r>
            <a:endParaRPr b="1" i="0" sz="1800" u="none" cap="none" strike="noStrik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1" name="Google Shape;121;p2"/>
          <p:cNvSpPr txBox="1"/>
          <p:nvPr/>
        </p:nvSpPr>
        <p:spPr>
          <a:xfrm>
            <a:off x="76230" y="3136351"/>
            <a:ext cx="10557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757070"/>
                </a:solidFill>
                <a:latin typeface="Trebuchet MS"/>
                <a:ea typeface="Trebuchet MS"/>
                <a:cs typeface="Trebuchet MS"/>
                <a:sym typeface="Trebuchet MS"/>
              </a:rPr>
              <a:t>4/27</a:t>
            </a:r>
            <a:endParaRPr b="1" i="0" sz="1600" u="none" cap="none" strike="noStrike">
              <a:solidFill>
                <a:srgbClr val="75707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757070"/>
                </a:solidFill>
                <a:latin typeface="Trebuchet MS"/>
                <a:ea typeface="Trebuchet MS"/>
                <a:cs typeface="Trebuchet MS"/>
                <a:sym typeface="Trebuchet MS"/>
              </a:rPr>
              <a:t>~ 5/18</a:t>
            </a:r>
            <a:endParaRPr b="1" i="0" sz="1600" u="none" cap="none" strike="noStrike">
              <a:solidFill>
                <a:srgbClr val="75707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220948" y="4015156"/>
            <a:ext cx="9108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757070"/>
                </a:solidFill>
                <a:latin typeface="Trebuchet MS"/>
                <a:ea typeface="Trebuchet MS"/>
                <a:cs typeface="Trebuchet MS"/>
                <a:sym typeface="Trebuchet MS"/>
              </a:rPr>
              <a:t>5/18</a:t>
            </a:r>
            <a:endParaRPr b="1" i="0" sz="1600" u="none" cap="none" strike="noStrike">
              <a:solidFill>
                <a:srgbClr val="75707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757070"/>
                </a:solidFill>
                <a:latin typeface="Trebuchet MS"/>
                <a:ea typeface="Trebuchet MS"/>
                <a:cs typeface="Trebuchet MS"/>
                <a:sym typeface="Trebuchet MS"/>
              </a:rPr>
              <a:t>~ 6/1</a:t>
            </a:r>
            <a:endParaRPr b="1" i="0" sz="1600" u="none" cap="none" strike="noStrike">
              <a:solidFill>
                <a:srgbClr val="75707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3" name="Google Shape;123;p2"/>
          <p:cNvSpPr txBox="1"/>
          <p:nvPr/>
        </p:nvSpPr>
        <p:spPr>
          <a:xfrm>
            <a:off x="76200" y="4920976"/>
            <a:ext cx="10557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757070"/>
                </a:solidFill>
                <a:latin typeface="Trebuchet MS"/>
                <a:ea typeface="Trebuchet MS"/>
                <a:cs typeface="Trebuchet MS"/>
                <a:sym typeface="Trebuchet MS"/>
              </a:rPr>
              <a:t>6/6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757070"/>
                </a:solidFill>
                <a:latin typeface="Trebuchet MS"/>
                <a:ea typeface="Trebuchet MS"/>
                <a:cs typeface="Trebuchet MS"/>
                <a:sym typeface="Trebuchet MS"/>
              </a:rPr>
              <a:t>~ 6/10</a:t>
            </a:r>
            <a:endParaRPr/>
          </a:p>
        </p:txBody>
      </p:sp>
      <p:sp>
        <p:nvSpPr>
          <p:cNvPr id="124" name="Google Shape;124;p2"/>
          <p:cNvSpPr txBox="1"/>
          <p:nvPr/>
        </p:nvSpPr>
        <p:spPr>
          <a:xfrm>
            <a:off x="220948" y="5799775"/>
            <a:ext cx="910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757070"/>
                </a:solidFill>
                <a:latin typeface="Trebuchet MS"/>
                <a:ea typeface="Trebuchet MS"/>
                <a:cs typeface="Trebuchet MS"/>
                <a:sym typeface="Trebuchet MS"/>
              </a:rPr>
              <a:t>6/17</a:t>
            </a:r>
            <a:endParaRPr b="1" i="0" sz="1600" u="none" cap="none" strike="noStrike">
              <a:solidFill>
                <a:srgbClr val="75707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5" name="Google Shape;125;p2"/>
          <p:cNvSpPr txBox="1"/>
          <p:nvPr/>
        </p:nvSpPr>
        <p:spPr>
          <a:xfrm>
            <a:off x="4370463" y="1386731"/>
            <a:ext cx="4092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Ubuntu, ROS Installation</a:t>
            </a:r>
            <a:endParaRPr b="0" i="0" sz="1800" u="none" cap="none" strike="noStrike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6" name="Google Shape;126;p2"/>
          <p:cNvSpPr txBox="1"/>
          <p:nvPr/>
        </p:nvSpPr>
        <p:spPr>
          <a:xfrm>
            <a:off x="4370463" y="2265522"/>
            <a:ext cx="4092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Keyboard Control</a:t>
            </a:r>
            <a:endParaRPr b="0" i="0" sz="1800" u="none" cap="none" strike="noStrike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7" name="Google Shape;127;p2"/>
          <p:cNvSpPr txBox="1"/>
          <p:nvPr/>
        </p:nvSpPr>
        <p:spPr>
          <a:xfrm>
            <a:off x="4370463" y="3136364"/>
            <a:ext cx="4092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Expert Data Collection</a:t>
            </a:r>
            <a:endParaRPr b="0" i="0" sz="1800" u="none" cap="none" strike="noStrike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8" name="Google Shape;128;p2"/>
          <p:cNvSpPr txBox="1"/>
          <p:nvPr/>
        </p:nvSpPr>
        <p:spPr>
          <a:xfrm>
            <a:off x="4370463" y="4015155"/>
            <a:ext cx="4268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Behavior Cloning</a:t>
            </a:r>
            <a:endParaRPr b="0" i="0" sz="1800" u="none" cap="none" strike="noStrike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9" name="Google Shape;129;p2"/>
          <p:cNvSpPr txBox="1"/>
          <p:nvPr/>
        </p:nvSpPr>
        <p:spPr>
          <a:xfrm>
            <a:off x="4370476" y="4920975"/>
            <a:ext cx="442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Racing Competition (Simulation)</a:t>
            </a:r>
            <a:endParaRPr b="0" i="0" sz="1800" u="none" cap="none" strike="noStrike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30" name="Google Shape;130;p2"/>
          <p:cNvSpPr txBox="1"/>
          <p:nvPr/>
        </p:nvSpPr>
        <p:spPr>
          <a:xfrm>
            <a:off x="4370463" y="5799768"/>
            <a:ext cx="4268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RC Car Racing in Real World</a:t>
            </a:r>
            <a:endParaRPr b="0" i="0" sz="1800" u="none" cap="none" strike="noStrike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3" title="TA's success demo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12877" l="8097" r="4692" t="14690"/>
          <a:stretch/>
        </p:blipFill>
        <p:spPr>
          <a:xfrm>
            <a:off x="0" y="916280"/>
            <a:ext cx="9144000" cy="5695934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3"/>
          <p:cNvSpPr txBox="1"/>
          <p:nvPr>
            <p:ph type="title"/>
          </p:nvPr>
        </p:nvSpPr>
        <p:spPr>
          <a:xfrm>
            <a:off x="76200" y="76200"/>
            <a:ext cx="7543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b="1" lang="en-US">
                <a:latin typeface="Trebuchet MS"/>
                <a:ea typeface="Trebuchet MS"/>
                <a:cs typeface="Trebuchet MS"/>
                <a:sym typeface="Trebuchet MS"/>
              </a:rPr>
              <a:t>Teams</a:t>
            </a:r>
            <a:endParaRPr b="1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37" name="Google Shape;137;p3"/>
          <p:cNvSpPr txBox="1"/>
          <p:nvPr>
            <p:ph idx="12" type="sldNum"/>
          </p:nvPr>
        </p:nvSpPr>
        <p:spPr>
          <a:xfrm>
            <a:off x="8229600" y="6602136"/>
            <a:ext cx="855676" cy="2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8" name="Google Shape;138;p3"/>
          <p:cNvSpPr txBox="1"/>
          <p:nvPr>
            <p:ph idx="11" type="ftr"/>
          </p:nvPr>
        </p:nvSpPr>
        <p:spPr>
          <a:xfrm>
            <a:off x="1981200" y="6629400"/>
            <a:ext cx="5181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RLLAB (http://rllab.snu.ac.kr)</a:t>
            </a:r>
            <a:endParaRPr/>
          </a:p>
        </p:txBody>
      </p:sp>
      <p:sp>
        <p:nvSpPr>
          <p:cNvPr id="139" name="Google Shape;139;p3"/>
          <p:cNvSpPr txBox="1"/>
          <p:nvPr>
            <p:ph idx="10" type="dt"/>
          </p:nvPr>
        </p:nvSpPr>
        <p:spPr>
          <a:xfrm>
            <a:off x="76200" y="6612214"/>
            <a:ext cx="1752600" cy="24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000"/>
              <a:t>Songhwai Oh (ECE, SNU)</a:t>
            </a:r>
            <a:endParaRPr sz="1000"/>
          </a:p>
        </p:txBody>
      </p:sp>
      <p:sp>
        <p:nvSpPr>
          <p:cNvPr id="140" name="Google Shape;140;p3"/>
          <p:cNvSpPr/>
          <p:nvPr/>
        </p:nvSpPr>
        <p:spPr>
          <a:xfrm>
            <a:off x="0" y="894303"/>
            <a:ext cx="9144000" cy="5707833"/>
          </a:xfrm>
          <a:prstGeom prst="rect">
            <a:avLst/>
          </a:prstGeom>
          <a:solidFill>
            <a:schemeClr val="dk1">
              <a:alpha val="48627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3"/>
          <p:cNvSpPr txBox="1"/>
          <p:nvPr/>
        </p:nvSpPr>
        <p:spPr>
          <a:xfrm>
            <a:off x="2949191" y="1425191"/>
            <a:ext cx="4742700" cy="41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TEAM1: </a:t>
            </a:r>
            <a:r>
              <a:rPr b="1" lang="en-US" sz="2400">
                <a:solidFill>
                  <a:schemeClr val="lt1"/>
                </a:solidFill>
              </a:rPr>
              <a:t>RACECAR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TEAM2: CALIFORNIA</a:t>
            </a:r>
            <a:r>
              <a:rPr b="1" lang="en-US" sz="2400">
                <a:solidFill>
                  <a:schemeClr val="lt1"/>
                </a:solidFill>
              </a:rPr>
              <a:t> HOUNDS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TEAM3: </a:t>
            </a:r>
            <a:r>
              <a:rPr b="1" lang="en-US" sz="2400">
                <a:solidFill>
                  <a:schemeClr val="lt1"/>
                </a:solidFill>
              </a:rPr>
              <a:t>GOTOMARS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TEAM4: HYBRID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TEAM5: MAZE</a:t>
            </a:r>
            <a:r>
              <a:rPr b="1" lang="en-US" sz="2400">
                <a:solidFill>
                  <a:schemeClr val="lt1"/>
                </a:solidFill>
              </a:rPr>
              <a:t> 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RUNNER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TEAM6:</a:t>
            </a:r>
            <a:r>
              <a:rPr b="1" lang="en-US" sz="2400">
                <a:solidFill>
                  <a:schemeClr val="lt1"/>
                </a:solidFill>
              </a:rPr>
              <a:t> MELON MUSK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ea1cd734e1_0_17"/>
          <p:cNvSpPr txBox="1"/>
          <p:nvPr>
            <p:ph type="title"/>
          </p:nvPr>
        </p:nvSpPr>
        <p:spPr>
          <a:xfrm>
            <a:off x="76200" y="76200"/>
            <a:ext cx="8153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b="1" lang="en-US">
                <a:latin typeface="Trebuchet MS"/>
                <a:ea typeface="Trebuchet MS"/>
                <a:cs typeface="Trebuchet MS"/>
                <a:sym typeface="Trebuchet MS"/>
              </a:rPr>
              <a:t>Competition Procedure</a:t>
            </a:r>
            <a:endParaRPr b="1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7" name="Google Shape;147;gea1cd734e1_0_17"/>
          <p:cNvSpPr txBox="1"/>
          <p:nvPr>
            <p:ph idx="12" type="sldNum"/>
          </p:nvPr>
        </p:nvSpPr>
        <p:spPr>
          <a:xfrm>
            <a:off x="8229600" y="6602136"/>
            <a:ext cx="8556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8" name="Google Shape;148;gea1cd734e1_0_17"/>
          <p:cNvSpPr txBox="1"/>
          <p:nvPr>
            <p:ph idx="11" type="ftr"/>
          </p:nvPr>
        </p:nvSpPr>
        <p:spPr>
          <a:xfrm>
            <a:off x="1981200" y="6629400"/>
            <a:ext cx="5181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RLLAB (http://rllab.snu.ac.kr)</a:t>
            </a:r>
            <a:endParaRPr/>
          </a:p>
        </p:txBody>
      </p:sp>
      <p:sp>
        <p:nvSpPr>
          <p:cNvPr id="149" name="Google Shape;149;gea1cd734e1_0_17"/>
          <p:cNvSpPr txBox="1"/>
          <p:nvPr>
            <p:ph idx="10" type="dt"/>
          </p:nvPr>
        </p:nvSpPr>
        <p:spPr>
          <a:xfrm>
            <a:off x="76200" y="6612214"/>
            <a:ext cx="1752600" cy="24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Songhwai Oh (ECE, SNU)</a:t>
            </a:r>
            <a:endParaRPr/>
          </a:p>
        </p:txBody>
      </p:sp>
      <p:sp>
        <p:nvSpPr>
          <p:cNvPr id="150" name="Google Shape;150;gea1cd734e1_0_17"/>
          <p:cNvSpPr txBox="1"/>
          <p:nvPr/>
        </p:nvSpPr>
        <p:spPr>
          <a:xfrm>
            <a:off x="368600" y="1144625"/>
            <a:ext cx="8487600" cy="175429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71462" lvl="0" marL="2714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rebuchet MS"/>
              <a:buChar char="•"/>
            </a:pPr>
            <a:r>
              <a:rPr b="1" i="0" lang="en-US" sz="3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Submission Method</a:t>
            </a:r>
            <a:br>
              <a:rPr b="1" i="0" lang="en-US" sz="3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- From project 1, you will use Github for your team projects.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 Your project will be graded via webserver.</a:t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51" name="Google Shape;151;gea1cd734e1_0_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107453" y="4990891"/>
            <a:ext cx="2286000" cy="1714500"/>
          </a:xfrm>
          <a:prstGeom prst="rect">
            <a:avLst/>
          </a:prstGeom>
          <a:noFill/>
          <a:ln cap="flat" cmpd="sng" w="9525">
            <a:solidFill>
              <a:srgbClr val="D3D3D3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52" name="Google Shape;152;gea1cd734e1_0_17"/>
          <p:cNvSpPr/>
          <p:nvPr/>
        </p:nvSpPr>
        <p:spPr>
          <a:xfrm>
            <a:off x="856622" y="2912688"/>
            <a:ext cx="7430756" cy="2723612"/>
          </a:xfrm>
          <a:prstGeom prst="roundRect">
            <a:avLst>
              <a:gd fmla="val 12630" name="adj"/>
            </a:avLst>
          </a:prstGeom>
          <a:noFill/>
          <a:ln cap="flat" cmpd="sng" w="76200">
            <a:solidFill>
              <a:srgbClr val="00B0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3" name="Google Shape;153;gea1cd734e1_0_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70955" y="3244371"/>
            <a:ext cx="1853662" cy="1853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gea1cd734e1_0_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28797" y="3165287"/>
            <a:ext cx="1945748" cy="19457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gea1cd734e1_0_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951217" y="3103926"/>
            <a:ext cx="1945748" cy="1945748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gea1cd734e1_0_17"/>
          <p:cNvSpPr txBox="1"/>
          <p:nvPr/>
        </p:nvSpPr>
        <p:spPr>
          <a:xfrm>
            <a:off x="1483149" y="5178968"/>
            <a:ext cx="12370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Submission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gea1cd734e1_0_17"/>
          <p:cNvSpPr txBox="1"/>
          <p:nvPr/>
        </p:nvSpPr>
        <p:spPr>
          <a:xfrm>
            <a:off x="3871982" y="5166484"/>
            <a:ext cx="14808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Team History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gea1cd734e1_0_17"/>
          <p:cNvSpPr txBox="1"/>
          <p:nvPr/>
        </p:nvSpPr>
        <p:spPr>
          <a:xfrm>
            <a:off x="6219612" y="5137302"/>
            <a:ext cx="140895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LeaderBoard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"/>
          <p:cNvSpPr txBox="1"/>
          <p:nvPr>
            <p:ph idx="1" type="body"/>
          </p:nvPr>
        </p:nvSpPr>
        <p:spPr>
          <a:xfrm>
            <a:off x="0" y="914400"/>
            <a:ext cx="9144000" cy="5715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19063" lvl="0" marL="27146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64" name="Google Shape;164;p4"/>
          <p:cNvSpPr txBox="1"/>
          <p:nvPr>
            <p:ph idx="12" type="sldNum"/>
          </p:nvPr>
        </p:nvSpPr>
        <p:spPr>
          <a:xfrm>
            <a:off x="8229600" y="6602136"/>
            <a:ext cx="855676" cy="2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5" name="Google Shape;165;p4"/>
          <p:cNvSpPr txBox="1"/>
          <p:nvPr>
            <p:ph idx="11" type="ftr"/>
          </p:nvPr>
        </p:nvSpPr>
        <p:spPr>
          <a:xfrm>
            <a:off x="1981200" y="6629400"/>
            <a:ext cx="5181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RLLAB (http://rllab.snu.ac.kr)</a:t>
            </a:r>
            <a:endParaRPr/>
          </a:p>
        </p:txBody>
      </p:sp>
      <p:pic>
        <p:nvPicPr>
          <p:cNvPr id="166" name="Google Shape;16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71800" y="2691859"/>
            <a:ext cx="3455905" cy="1487492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4"/>
          <p:cNvSpPr txBox="1"/>
          <p:nvPr/>
        </p:nvSpPr>
        <p:spPr>
          <a:xfrm>
            <a:off x="3664196" y="4267167"/>
            <a:ext cx="194995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 i="0" sz="3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4"/>
          <p:cNvSpPr txBox="1"/>
          <p:nvPr>
            <p:ph idx="10" type="dt"/>
          </p:nvPr>
        </p:nvSpPr>
        <p:spPr>
          <a:xfrm>
            <a:off x="76200" y="6612214"/>
            <a:ext cx="1752600" cy="2457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Songhwai Oh (ECE, SNU)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songhwai</dc:creator>
</cp:coreProperties>
</file>