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6858000" cx="9144000"/>
  <p:notesSz cx="6858000" cy="9144000"/>
  <p:embeddedFontLst>
    <p:embeddedFont>
      <p:font typeface="Arial Narrow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:go="http://customooxmlschemas.google.com/" r:id="rId31" roundtripDataSignature="AMtx7mhVhhMoESyml/YosiKfqDR0q3Wk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ArialNarrow-bold.fntdata"/><Relationship Id="rId27" Type="http://schemas.openxmlformats.org/officeDocument/2006/relationships/font" Target="fonts/ArialNarrow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ArialNarrow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customschemas.google.com/relationships/presentationmetadata" Target="metadata"/><Relationship Id="rId30" Type="http://schemas.openxmlformats.org/officeDocument/2006/relationships/font" Target="fonts/ArialNarrow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6" name="Google Shape;96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5" name="Google Shape;245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1" name="Google Shape;261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8" name="Google Shape;278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6" name="Google Shape;296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4" name="Google Shape;314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5" name="Google Shape;325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1" name="Google Shape;341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5" name="Google Shape;355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6" name="Google Shape;366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2" name="Google Shape;382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2" name="Google Shape;102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3" name="Google Shape;393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4" name="Google Shape;404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2" name="Google Shape;112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4" name="Google Shape;124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1" name="Google Shape;161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9" name="Google Shape;189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1" name="Google Shape;201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8" name="Google Shape;218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9" name="Google Shape;229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/>
          <p:nvPr>
            <p:ph type="ctrTitle"/>
          </p:nvPr>
        </p:nvSpPr>
        <p:spPr>
          <a:xfrm>
            <a:off x="685800" y="914401"/>
            <a:ext cx="7772400" cy="1981199"/>
          </a:xfrm>
          <a:prstGeom prst="rect">
            <a:avLst/>
          </a:prstGeom>
          <a:gradFill>
            <a:gsLst>
              <a:gs pos="0">
                <a:srgbClr val="7F7F7F"/>
              </a:gs>
              <a:gs pos="50000">
                <a:srgbClr val="343434"/>
              </a:gs>
              <a:gs pos="100000">
                <a:srgbClr val="3F3F3F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"/>
          <p:cNvSpPr txBox="1"/>
          <p:nvPr>
            <p:ph idx="1" type="subTitle"/>
          </p:nvPr>
        </p:nvSpPr>
        <p:spPr>
          <a:xfrm>
            <a:off x="700690" y="3657600"/>
            <a:ext cx="7795610" cy="22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262626"/>
              </a:buClr>
              <a:buSzPts val="2800"/>
              <a:buNone/>
              <a:defRPr sz="2800">
                <a:solidFill>
                  <a:srgbClr val="262626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grpSp>
        <p:nvGrpSpPr>
          <p:cNvPr id="18" name="Google Shape;18;p6"/>
          <p:cNvGrpSpPr/>
          <p:nvPr/>
        </p:nvGrpSpPr>
        <p:grpSpPr>
          <a:xfrm>
            <a:off x="76200" y="6169026"/>
            <a:ext cx="4783832" cy="644347"/>
            <a:chOff x="76200" y="6169800"/>
            <a:chExt cx="4783832" cy="643532"/>
          </a:xfrm>
        </p:grpSpPr>
        <p:sp>
          <p:nvSpPr>
            <p:cNvPr id="19" name="Google Shape;19;p6"/>
            <p:cNvSpPr txBox="1"/>
            <p:nvPr/>
          </p:nvSpPr>
          <p:spPr>
            <a:xfrm>
              <a:off x="685800" y="6229297"/>
              <a:ext cx="4174232" cy="58403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small" strike="noStrike">
                  <a:solidFill>
                    <a:srgbClr val="002060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Department of Electrical and Computer Engineering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US" sz="1800" u="none" cap="small" strike="noStrike">
                  <a:solidFill>
                    <a:srgbClr val="002060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Seoul National University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http://147.46.10.58/upload/with_notice/symbol1.jpg" id="20" name="Google Shape;20;p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76200" y="6169800"/>
              <a:ext cx="624490" cy="612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K:\Common\SNU\RLLAB\RLLAB_logo\RLLAB_logo_url.png" id="21" name="Google Shape;2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42187" y="5780087"/>
            <a:ext cx="1954213" cy="1306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5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6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" name="Google Shape;90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/>
          <p:nvPr>
            <p:ph idx="1" type="body"/>
          </p:nvPr>
        </p:nvSpPr>
        <p:spPr>
          <a:xfrm>
            <a:off x="228600" y="960437"/>
            <a:ext cx="8686800" cy="5592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810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‒"/>
              <a:defRPr sz="2000"/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‒"/>
              <a:defRPr sz="20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7"/>
          <p:cNvSpPr/>
          <p:nvPr/>
        </p:nvSpPr>
        <p:spPr>
          <a:xfrm>
            <a:off x="-3856" y="-1"/>
            <a:ext cx="9147856" cy="922393"/>
          </a:xfrm>
          <a:prstGeom prst="rect">
            <a:avLst/>
          </a:prstGeom>
          <a:gradFill>
            <a:gsLst>
              <a:gs pos="0">
                <a:srgbClr val="242424"/>
              </a:gs>
              <a:gs pos="50000">
                <a:srgbClr val="343434"/>
              </a:gs>
              <a:gs pos="100000">
                <a:srgbClr val="3F3F3F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7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7"/>
          <p:cNvSpPr/>
          <p:nvPr/>
        </p:nvSpPr>
        <p:spPr>
          <a:xfrm>
            <a:off x="0" y="6602136"/>
            <a:ext cx="9144000" cy="264028"/>
          </a:xfrm>
          <a:prstGeom prst="rect">
            <a:avLst/>
          </a:prstGeom>
          <a:gradFill>
            <a:gsLst>
              <a:gs pos="0">
                <a:srgbClr val="242424"/>
              </a:gs>
              <a:gs pos="50000">
                <a:srgbClr val="343434"/>
              </a:gs>
              <a:gs pos="100000">
                <a:srgbClr val="3F3F3F"/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7"/>
          <p:cNvSpPr/>
          <p:nvPr/>
        </p:nvSpPr>
        <p:spPr>
          <a:xfrm>
            <a:off x="1905001" y="6602136"/>
            <a:ext cx="6207065" cy="264028"/>
          </a:xfrm>
          <a:prstGeom prst="rect">
            <a:avLst/>
          </a:prstGeom>
          <a:gradFill>
            <a:gsLst>
              <a:gs pos="0">
                <a:srgbClr val="242424"/>
              </a:gs>
              <a:gs pos="50000">
                <a:srgbClr val="343434"/>
              </a:gs>
              <a:gs pos="100000">
                <a:srgbClr val="3F3F3F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7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" name="Google Shape;29;p7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7"/>
          <p:cNvSpPr txBox="1"/>
          <p:nvPr>
            <p:ph idx="10" type="dt"/>
          </p:nvPr>
        </p:nvSpPr>
        <p:spPr>
          <a:xfrm>
            <a:off x="76200" y="6612214"/>
            <a:ext cx="1752600" cy="2457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K:\Common\SNU\RLLAB\RLLAB_logo\RLLAB_logo_url.png" id="31" name="Google Shape;31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91400" y="-192062"/>
            <a:ext cx="1954213" cy="1306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small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8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8"/>
          <p:cNvSpPr/>
          <p:nvPr/>
        </p:nvSpPr>
        <p:spPr>
          <a:xfrm>
            <a:off x="0" y="6602136"/>
            <a:ext cx="9144000" cy="264028"/>
          </a:xfrm>
          <a:prstGeom prst="rect">
            <a:avLst/>
          </a:prstGeom>
          <a:gradFill>
            <a:gsLst>
              <a:gs pos="0">
                <a:srgbClr val="242424"/>
              </a:gs>
              <a:gs pos="50000">
                <a:srgbClr val="343434"/>
              </a:gs>
              <a:gs pos="100000">
                <a:srgbClr val="3F3F3F"/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8"/>
          <p:cNvSpPr/>
          <p:nvPr/>
        </p:nvSpPr>
        <p:spPr>
          <a:xfrm>
            <a:off x="1905001" y="6602136"/>
            <a:ext cx="6207065" cy="264028"/>
          </a:xfrm>
          <a:prstGeom prst="rect">
            <a:avLst/>
          </a:prstGeom>
          <a:gradFill>
            <a:gsLst>
              <a:gs pos="0">
                <a:srgbClr val="242424"/>
              </a:gs>
              <a:gs pos="50000">
                <a:srgbClr val="343434"/>
              </a:gs>
              <a:gs pos="100000">
                <a:srgbClr val="3F3F3F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" name="Google Shape;38;p8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8"/>
          <p:cNvSpPr txBox="1"/>
          <p:nvPr>
            <p:ph idx="10" type="dt"/>
          </p:nvPr>
        </p:nvSpPr>
        <p:spPr>
          <a:xfrm>
            <a:off x="76200" y="6612214"/>
            <a:ext cx="1752600" cy="2457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8"/>
          <p:cNvSpPr/>
          <p:nvPr/>
        </p:nvSpPr>
        <p:spPr>
          <a:xfrm>
            <a:off x="-3856" y="-1"/>
            <a:ext cx="9147856" cy="922393"/>
          </a:xfrm>
          <a:prstGeom prst="rect">
            <a:avLst/>
          </a:prstGeom>
          <a:gradFill>
            <a:gsLst>
              <a:gs pos="0">
                <a:srgbClr val="242424"/>
              </a:gs>
              <a:gs pos="50000">
                <a:srgbClr val="343434"/>
              </a:gs>
              <a:gs pos="100000">
                <a:srgbClr val="3F3F3F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K:\Common\SNU\RLLAB\RLLAB_logo\RLLAB_logo_url.png" id="41" name="Google Shape;41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391400" y="-192062"/>
            <a:ext cx="1954213" cy="1306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9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6" name="Google Shape;46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" name="Google Shape;5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0" name="Google Shape;70;p1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1" name="Google Shape;71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4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14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8" name="Google Shape;78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Relationship Id="rId4" Type="http://schemas.openxmlformats.org/officeDocument/2006/relationships/image" Target="../media/image2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Relationship Id="rId4" Type="http://schemas.openxmlformats.org/officeDocument/2006/relationships/image" Target="../media/image2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Relationship Id="rId4" Type="http://schemas.openxmlformats.org/officeDocument/2006/relationships/image" Target="../media/image3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confluence.atlassian.com/bitbucketserver/basic-git-commands-776639767.html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1.png"/><Relationship Id="rId4" Type="http://schemas.openxmlformats.org/officeDocument/2006/relationships/image" Target="../media/image2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3.png"/><Relationship Id="rId4" Type="http://schemas.openxmlformats.org/officeDocument/2006/relationships/hyperlink" Target="https://isproject.snu.ac.kr:36509/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Relationship Id="rId4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8.png"/><Relationship Id="rId7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github.com/" TargetMode="External"/><Relationship Id="rId4" Type="http://schemas.openxmlformats.org/officeDocument/2006/relationships/image" Target="../media/image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"/>
          <p:cNvSpPr txBox="1"/>
          <p:nvPr>
            <p:ph type="ctrTitle"/>
          </p:nvPr>
        </p:nvSpPr>
        <p:spPr>
          <a:xfrm>
            <a:off x="685800" y="914401"/>
            <a:ext cx="7772400" cy="1981199"/>
          </a:xfrm>
          <a:prstGeom prst="rect">
            <a:avLst/>
          </a:prstGeom>
          <a:gradFill>
            <a:gsLst>
              <a:gs pos="0">
                <a:srgbClr val="4C4C4C"/>
              </a:gs>
              <a:gs pos="50000">
                <a:srgbClr val="343434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 sz="3200">
                <a:latin typeface="Trebuchet MS"/>
                <a:ea typeface="Trebuchet MS"/>
                <a:cs typeface="Trebuchet MS"/>
                <a:sym typeface="Trebuchet MS"/>
              </a:rPr>
              <a:t>Git 101</a:t>
            </a:r>
            <a:endParaRPr b="1" sz="44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9" name="Google Shape;99;p1"/>
          <p:cNvSpPr txBox="1"/>
          <p:nvPr>
            <p:ph idx="1" type="subTitle"/>
          </p:nvPr>
        </p:nvSpPr>
        <p:spPr>
          <a:xfrm>
            <a:off x="700690" y="3276600"/>
            <a:ext cx="779561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None/>
            </a:pPr>
            <a:r>
              <a:t/>
            </a:r>
            <a:endParaRPr b="1" sz="22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262626"/>
              </a:buClr>
              <a:buSzPts val="2600"/>
              <a:buNone/>
            </a:pPr>
            <a:r>
              <a:rPr b="1" lang="en-US" sz="2600">
                <a:latin typeface="Trebuchet MS"/>
                <a:ea typeface="Trebuchet MS"/>
                <a:cs typeface="Trebuchet MS"/>
                <a:sym typeface="Trebuchet MS"/>
              </a:rPr>
              <a:t>Introduction to Intelligent System </a:t>
            </a:r>
            <a:br>
              <a:rPr b="1" lang="en-US" sz="2600">
                <a:latin typeface="Trebuchet MS"/>
                <a:ea typeface="Trebuchet MS"/>
                <a:cs typeface="Trebuchet MS"/>
                <a:sym typeface="Trebuchet MS"/>
              </a:rPr>
            </a:br>
            <a:br>
              <a:rPr b="1" lang="en-US" sz="2600"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lang="en-US" sz="2600">
                <a:latin typeface="Trebuchet MS"/>
                <a:ea typeface="Trebuchet MS"/>
                <a:cs typeface="Trebuchet MS"/>
                <a:sym typeface="Trebuchet MS"/>
              </a:rPr>
              <a:t>2022.05.02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6134" y="1801575"/>
            <a:ext cx="3699313" cy="4689482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3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latin typeface="Trebuchet MS"/>
                <a:ea typeface="Trebuchet MS"/>
                <a:cs typeface="Trebuchet MS"/>
                <a:sym typeface="Trebuchet MS"/>
              </a:rPr>
              <a:t>Git Tutorial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9" name="Google Shape;249;p23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0" name="Google Shape;250;p23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sp>
        <p:nvSpPr>
          <p:cNvPr id="251" name="Google Shape;251;p23"/>
          <p:cNvSpPr txBox="1"/>
          <p:nvPr>
            <p:ph idx="10" type="dt"/>
          </p:nvPr>
        </p:nvSpPr>
        <p:spPr>
          <a:xfrm>
            <a:off x="76200" y="6612214"/>
            <a:ext cx="17526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00"/>
              <a:t>Songhwai Oh (ECE, SNU)</a:t>
            </a:r>
            <a:endParaRPr sz="1000"/>
          </a:p>
        </p:txBody>
      </p:sp>
      <p:sp>
        <p:nvSpPr>
          <p:cNvPr id="252" name="Google Shape;252;p23"/>
          <p:cNvSpPr txBox="1"/>
          <p:nvPr/>
        </p:nvSpPr>
        <p:spPr>
          <a:xfrm>
            <a:off x="368600" y="1144625"/>
            <a:ext cx="8487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2) Make your own private repository</a:t>
            </a:r>
            <a:endParaRPr b="1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3"/>
          <p:cNvSpPr/>
          <p:nvPr/>
        </p:nvSpPr>
        <p:spPr>
          <a:xfrm>
            <a:off x="614680" y="4292600"/>
            <a:ext cx="2352040" cy="28448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3"/>
          <p:cNvSpPr txBox="1"/>
          <p:nvPr/>
        </p:nvSpPr>
        <p:spPr>
          <a:xfrm>
            <a:off x="4495800" y="1917964"/>
            <a:ext cx="4360400" cy="17113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Make sure to make your repository </a:t>
            </a:r>
            <a:r>
              <a:rPr b="0" i="0" lang="en-US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“private”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 that other teams cannot view your team’s code. Repository name should follow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IS_{TEAM_NAME}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format. (e.g. IS_RLLAB)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3"/>
          <p:cNvSpPr txBox="1"/>
          <p:nvPr/>
        </p:nvSpPr>
        <p:spPr>
          <a:xfrm>
            <a:off x="6476902" y="3843778"/>
            <a:ext cx="24587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Main page of your repository</a:t>
            </a:r>
            <a:endParaRPr b="0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6" name="Google Shape;25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9102" y="4197598"/>
            <a:ext cx="5276360" cy="2001519"/>
          </a:xfrm>
          <a:prstGeom prst="rect">
            <a:avLst/>
          </a:prstGeom>
          <a:noFill/>
          <a:ln cap="flat" cmpd="sng" w="381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57" name="Google Shape;257;p23"/>
          <p:cNvSpPr/>
          <p:nvPr/>
        </p:nvSpPr>
        <p:spPr>
          <a:xfrm>
            <a:off x="614680" y="6168637"/>
            <a:ext cx="802640" cy="28448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23"/>
          <p:cNvSpPr txBox="1"/>
          <p:nvPr/>
        </p:nvSpPr>
        <p:spPr>
          <a:xfrm>
            <a:off x="289560" y="6090947"/>
            <a:ext cx="39116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4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latin typeface="Trebuchet MS"/>
                <a:ea typeface="Trebuchet MS"/>
                <a:cs typeface="Trebuchet MS"/>
                <a:sym typeface="Trebuchet MS"/>
              </a:rPr>
              <a:t>Git Tutorial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64" name="Google Shape;264;p24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5" name="Google Shape;265;p24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sp>
        <p:nvSpPr>
          <p:cNvPr id="266" name="Google Shape;266;p24"/>
          <p:cNvSpPr txBox="1"/>
          <p:nvPr>
            <p:ph idx="10" type="dt"/>
          </p:nvPr>
        </p:nvSpPr>
        <p:spPr>
          <a:xfrm>
            <a:off x="76200" y="6612214"/>
            <a:ext cx="17526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00"/>
              <a:t>Songhwai Oh (ECE, SNU)</a:t>
            </a:r>
            <a:endParaRPr sz="1000"/>
          </a:p>
        </p:txBody>
      </p:sp>
      <p:sp>
        <p:nvSpPr>
          <p:cNvPr id="267" name="Google Shape;267;p24"/>
          <p:cNvSpPr txBox="1"/>
          <p:nvPr/>
        </p:nvSpPr>
        <p:spPr>
          <a:xfrm>
            <a:off x="368600" y="1144625"/>
            <a:ext cx="8487600" cy="55396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3) Clone IS-Project repository on your local PC 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8" name="Google Shape;268;p24"/>
          <p:cNvGrpSpPr/>
          <p:nvPr/>
        </p:nvGrpSpPr>
        <p:grpSpPr>
          <a:xfrm>
            <a:off x="843280" y="2042160"/>
            <a:ext cx="7581900" cy="4367678"/>
            <a:chOff x="480060" y="1670483"/>
            <a:chExt cx="8183880" cy="4759675"/>
          </a:xfrm>
        </p:grpSpPr>
        <p:pic>
          <p:nvPicPr>
            <p:cNvPr id="269" name="Google Shape;269;p24"/>
            <p:cNvPicPr preferRelativeResize="0"/>
            <p:nvPr/>
          </p:nvPicPr>
          <p:blipFill rotWithShape="1">
            <a:blip r:embed="rId3">
              <a:alphaModFix/>
            </a:blip>
            <a:srcRect b="0" l="554" r="0" t="0"/>
            <a:stretch/>
          </p:blipFill>
          <p:spPr>
            <a:xfrm>
              <a:off x="480060" y="1670483"/>
              <a:ext cx="8183880" cy="32389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" name="Google Shape;270;p24"/>
            <p:cNvPicPr preferRelativeResize="0"/>
            <p:nvPr/>
          </p:nvPicPr>
          <p:blipFill rotWithShape="1">
            <a:blip r:embed="rId4">
              <a:alphaModFix/>
            </a:blip>
            <a:srcRect b="4775" l="0" r="0" t="0"/>
            <a:stretch/>
          </p:blipFill>
          <p:spPr>
            <a:xfrm>
              <a:off x="738360" y="4440477"/>
              <a:ext cx="7493000" cy="19896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1" name="Google Shape;271;p24"/>
            <p:cNvSpPr/>
            <p:nvPr/>
          </p:nvSpPr>
          <p:spPr>
            <a:xfrm>
              <a:off x="3870699" y="3988918"/>
              <a:ext cx="2367019" cy="228948"/>
            </a:xfrm>
            <a:prstGeom prst="rect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4"/>
            <p:cNvSpPr/>
            <p:nvPr/>
          </p:nvSpPr>
          <p:spPr>
            <a:xfrm>
              <a:off x="5747480" y="3195320"/>
              <a:ext cx="622839" cy="279399"/>
            </a:xfrm>
            <a:prstGeom prst="rect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4"/>
            <p:cNvSpPr txBox="1"/>
            <p:nvPr/>
          </p:nvSpPr>
          <p:spPr>
            <a:xfrm>
              <a:off x="5492184" y="2967522"/>
              <a:ext cx="31480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-US" sz="20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24"/>
            <p:cNvSpPr txBox="1"/>
            <p:nvPr/>
          </p:nvSpPr>
          <p:spPr>
            <a:xfrm>
              <a:off x="6237718" y="3918724"/>
              <a:ext cx="31480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-US" sz="20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5" name="Google Shape;275;p24"/>
          <p:cNvSpPr txBox="1"/>
          <p:nvPr/>
        </p:nvSpPr>
        <p:spPr>
          <a:xfrm>
            <a:off x="801470" y="1645893"/>
            <a:ext cx="812408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clone https://github.com/rllab-snu/Intelligent-Systems-Project.git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5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latin typeface="Trebuchet MS"/>
                <a:ea typeface="Trebuchet MS"/>
                <a:cs typeface="Trebuchet MS"/>
                <a:sym typeface="Trebuchet MS"/>
              </a:rPr>
              <a:t>Git Tutorial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81" name="Google Shape;281;p25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2" name="Google Shape;282;p25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sp>
        <p:nvSpPr>
          <p:cNvPr id="283" name="Google Shape;283;p25"/>
          <p:cNvSpPr txBox="1"/>
          <p:nvPr>
            <p:ph idx="10" type="dt"/>
          </p:nvPr>
        </p:nvSpPr>
        <p:spPr>
          <a:xfrm>
            <a:off x="76200" y="6612214"/>
            <a:ext cx="17526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00"/>
              <a:t>Songhwai Oh (ECE, SNU)</a:t>
            </a:r>
            <a:endParaRPr sz="1000"/>
          </a:p>
        </p:txBody>
      </p:sp>
      <p:sp>
        <p:nvSpPr>
          <p:cNvPr id="284" name="Google Shape;284;p25"/>
          <p:cNvSpPr txBox="1"/>
          <p:nvPr/>
        </p:nvSpPr>
        <p:spPr>
          <a:xfrm>
            <a:off x="368600" y="1144625"/>
            <a:ext cx="8487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4) Clone your private IS_{TEAM_NAME} repo</a:t>
            </a:r>
            <a:endParaRPr b="1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5" name="Google Shape;28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1640" y="2116245"/>
            <a:ext cx="4416280" cy="2228523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25"/>
          <p:cNvSpPr/>
          <p:nvPr/>
        </p:nvSpPr>
        <p:spPr>
          <a:xfrm>
            <a:off x="2948806" y="3356409"/>
            <a:ext cx="1772782" cy="214419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25"/>
          <p:cNvSpPr/>
          <p:nvPr/>
        </p:nvSpPr>
        <p:spPr>
          <a:xfrm>
            <a:off x="4342527" y="2776424"/>
            <a:ext cx="428837" cy="214419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25"/>
          <p:cNvSpPr txBox="1"/>
          <p:nvPr/>
        </p:nvSpPr>
        <p:spPr>
          <a:xfrm>
            <a:off x="4771364" y="2737024"/>
            <a:ext cx="294825" cy="3015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25"/>
          <p:cNvSpPr/>
          <p:nvPr/>
        </p:nvSpPr>
        <p:spPr>
          <a:xfrm rot="10800000">
            <a:off x="7536159" y="3706721"/>
            <a:ext cx="345440" cy="428088"/>
          </a:xfrm>
          <a:prstGeom prst="bentArrow">
            <a:avLst>
              <a:gd fmla="val 15441" name="adj1"/>
              <a:gd fmla="val 21324" name="adj2"/>
              <a:gd fmla="val 23529" name="adj3"/>
              <a:gd fmla="val 43750" name="adj4"/>
            </a:avLst>
          </a:prstGeom>
          <a:solidFill>
            <a:schemeClr val="lt1"/>
          </a:solidFill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25"/>
          <p:cNvSpPr txBox="1"/>
          <p:nvPr/>
        </p:nvSpPr>
        <p:spPr>
          <a:xfrm>
            <a:off x="4744562" y="3316676"/>
            <a:ext cx="294825" cy="3015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" name="Google Shape;291;p25"/>
          <p:cNvPicPr preferRelativeResize="0"/>
          <p:nvPr/>
        </p:nvPicPr>
        <p:blipFill rotWithShape="1">
          <a:blip r:embed="rId4">
            <a:alphaModFix/>
          </a:blip>
          <a:srcRect b="2600" l="0" r="0" t="0"/>
          <a:stretch/>
        </p:blipFill>
        <p:spPr>
          <a:xfrm>
            <a:off x="368600" y="3842615"/>
            <a:ext cx="7099716" cy="267302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25"/>
          <p:cNvSpPr txBox="1"/>
          <p:nvPr/>
        </p:nvSpPr>
        <p:spPr>
          <a:xfrm>
            <a:off x="421640" y="1734431"/>
            <a:ext cx="805473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clone https://github.com/{username}/IS_{TEAM_NAME}.git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25"/>
          <p:cNvSpPr txBox="1"/>
          <p:nvPr/>
        </p:nvSpPr>
        <p:spPr>
          <a:xfrm>
            <a:off x="5319047" y="2537170"/>
            <a:ext cx="3537153" cy="1169551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cp –r IS_RLLAB/. IS_TEAM_NAME/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cd IS_TEAM_NAME/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add 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commit –m “Initial Commit”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push –u origin main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9463" y="1735246"/>
            <a:ext cx="6814462" cy="481101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26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latin typeface="Trebuchet MS"/>
                <a:ea typeface="Trebuchet MS"/>
                <a:cs typeface="Trebuchet MS"/>
                <a:sym typeface="Trebuchet MS"/>
              </a:rPr>
              <a:t>Git Tutorial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00" name="Google Shape;300;p26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1" name="Google Shape;301;p26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sp>
        <p:nvSpPr>
          <p:cNvPr id="302" name="Google Shape;302;p26"/>
          <p:cNvSpPr txBox="1"/>
          <p:nvPr>
            <p:ph idx="10" type="dt"/>
          </p:nvPr>
        </p:nvSpPr>
        <p:spPr>
          <a:xfrm>
            <a:off x="76200" y="6612214"/>
            <a:ext cx="17526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00"/>
              <a:t>Songhwai Oh (ECE, SNU)</a:t>
            </a:r>
            <a:endParaRPr sz="1000"/>
          </a:p>
        </p:txBody>
      </p:sp>
      <p:sp>
        <p:nvSpPr>
          <p:cNvPr id="303" name="Google Shape;303;p26"/>
          <p:cNvSpPr txBox="1"/>
          <p:nvPr/>
        </p:nvSpPr>
        <p:spPr>
          <a:xfrm>
            <a:off x="368600" y="1144625"/>
            <a:ext cx="8487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5) Add team members and TA as collaborators</a:t>
            </a:r>
            <a:endParaRPr b="1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26"/>
          <p:cNvSpPr/>
          <p:nvPr/>
        </p:nvSpPr>
        <p:spPr>
          <a:xfrm>
            <a:off x="601846" y="3001346"/>
            <a:ext cx="2037722" cy="293542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26"/>
          <p:cNvSpPr/>
          <p:nvPr/>
        </p:nvSpPr>
        <p:spPr>
          <a:xfrm>
            <a:off x="6090108" y="2201760"/>
            <a:ext cx="842626" cy="221221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6"/>
          <p:cNvSpPr txBox="1"/>
          <p:nvPr/>
        </p:nvSpPr>
        <p:spPr>
          <a:xfrm>
            <a:off x="7015387" y="2121410"/>
            <a:ext cx="294825" cy="3015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26"/>
          <p:cNvSpPr txBox="1"/>
          <p:nvPr/>
        </p:nvSpPr>
        <p:spPr>
          <a:xfrm>
            <a:off x="295763" y="2935388"/>
            <a:ext cx="294825" cy="3015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26"/>
          <p:cNvSpPr/>
          <p:nvPr/>
        </p:nvSpPr>
        <p:spPr>
          <a:xfrm>
            <a:off x="4572000" y="5881706"/>
            <a:ext cx="866648" cy="293542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26"/>
          <p:cNvSpPr txBox="1"/>
          <p:nvPr/>
        </p:nvSpPr>
        <p:spPr>
          <a:xfrm>
            <a:off x="4277175" y="5835610"/>
            <a:ext cx="2948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0" name="Google Shape;310;p26"/>
          <p:cNvCxnSpPr/>
          <p:nvPr/>
        </p:nvCxnSpPr>
        <p:spPr>
          <a:xfrm flipH="1" rot="10800000">
            <a:off x="5476240" y="5247640"/>
            <a:ext cx="441960" cy="585888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311" name="Google Shape;311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0108" y="3236959"/>
            <a:ext cx="2807208" cy="183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7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latin typeface="Trebuchet MS"/>
                <a:ea typeface="Trebuchet MS"/>
                <a:cs typeface="Trebuchet MS"/>
                <a:sym typeface="Trebuchet MS"/>
              </a:rPr>
              <a:t>Git Tutorial - Summary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17" name="Google Shape;317;p27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8" name="Google Shape;318;p27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sp>
        <p:nvSpPr>
          <p:cNvPr id="319" name="Google Shape;319;p27"/>
          <p:cNvSpPr txBox="1"/>
          <p:nvPr>
            <p:ph idx="10" type="dt"/>
          </p:nvPr>
        </p:nvSpPr>
        <p:spPr>
          <a:xfrm>
            <a:off x="76200" y="6612214"/>
            <a:ext cx="17526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00"/>
              <a:t>Songhwai Oh (ECE, SNU)</a:t>
            </a:r>
            <a:endParaRPr sz="1000"/>
          </a:p>
        </p:txBody>
      </p:sp>
      <p:sp>
        <p:nvSpPr>
          <p:cNvPr id="320" name="Google Shape;320;p27"/>
          <p:cNvSpPr txBox="1"/>
          <p:nvPr/>
        </p:nvSpPr>
        <p:spPr>
          <a:xfrm>
            <a:off x="368600" y="1144625"/>
            <a:ext cx="8487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6) Modify your codes!</a:t>
            </a:r>
            <a:endParaRPr b="1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27"/>
          <p:cNvSpPr txBox="1"/>
          <p:nvPr/>
        </p:nvSpPr>
        <p:spPr>
          <a:xfrm>
            <a:off x="421640" y="1734431"/>
            <a:ext cx="8054730" cy="3323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# Upload your local codes to remote repository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add 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commit –m “commit message”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push –u origin main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# Download remote repository’s codes to local PC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pull origin main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# make branch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checkout –b &lt;branchname&gt;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merge &lt;branchname1&gt; &lt;branchname2&gt;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# undo local changes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fetch origin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reset –-hard origin/main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27"/>
          <p:cNvSpPr txBox="1"/>
          <p:nvPr/>
        </p:nvSpPr>
        <p:spPr>
          <a:xfrm>
            <a:off x="482600" y="5659289"/>
            <a:ext cx="698781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 more git commands, go to this link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https://confluence.atlassian.com/bitbucketserver/basic-git-commands-776639767.html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8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latin typeface="Trebuchet MS"/>
                <a:ea typeface="Trebuchet MS"/>
                <a:cs typeface="Trebuchet MS"/>
                <a:sym typeface="Trebuchet MS"/>
              </a:rPr>
              <a:t>Submission Format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28" name="Google Shape;328;p28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9" name="Google Shape;329;p28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sp>
        <p:nvSpPr>
          <p:cNvPr id="330" name="Google Shape;330;p28"/>
          <p:cNvSpPr txBox="1"/>
          <p:nvPr>
            <p:ph idx="10" type="dt"/>
          </p:nvPr>
        </p:nvSpPr>
        <p:spPr>
          <a:xfrm>
            <a:off x="76200" y="6612214"/>
            <a:ext cx="17526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00"/>
              <a:t>Songhwai Oh (ECE, SNU)</a:t>
            </a:r>
            <a:endParaRPr sz="1000"/>
          </a:p>
        </p:txBody>
      </p:sp>
      <p:sp>
        <p:nvSpPr>
          <p:cNvPr id="331" name="Google Shape;331;p28"/>
          <p:cNvSpPr txBox="1"/>
          <p:nvPr/>
        </p:nvSpPr>
        <p:spPr>
          <a:xfrm>
            <a:off x="368600" y="1144625"/>
            <a:ext cx="8487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Project 1)</a:t>
            </a:r>
            <a:endParaRPr b="1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28"/>
          <p:cNvSpPr txBox="1"/>
          <p:nvPr/>
        </p:nvSpPr>
        <p:spPr>
          <a:xfrm>
            <a:off x="2296550" y="1079764"/>
            <a:ext cx="6501620" cy="880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Commit your final project code with commit message </a:t>
            </a:r>
            <a:r>
              <a:rPr b="0" i="0" lang="en-US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“Project_{}_TEAM_NAME”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(e.g. “Project_1_RLLAB”)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3860" y="1960133"/>
            <a:ext cx="5319672" cy="1564258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28"/>
          <p:cNvSpPr/>
          <p:nvPr/>
        </p:nvSpPr>
        <p:spPr>
          <a:xfrm>
            <a:off x="4748988" y="2591476"/>
            <a:ext cx="842626" cy="221221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28"/>
          <p:cNvSpPr txBox="1"/>
          <p:nvPr/>
        </p:nvSpPr>
        <p:spPr>
          <a:xfrm>
            <a:off x="5674267" y="2511126"/>
            <a:ext cx="294825" cy="3015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6" name="Google Shape;336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11630" y="3300659"/>
            <a:ext cx="5139690" cy="1489289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37" name="Google Shape;337;p28"/>
          <p:cNvSpPr txBox="1"/>
          <p:nvPr/>
        </p:nvSpPr>
        <p:spPr>
          <a:xfrm>
            <a:off x="1541145" y="4790089"/>
            <a:ext cx="471297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Screenshot your last commit and upload to eTL.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Never change your commit history manually!</a:t>
            </a:r>
            <a:endParaRPr b="0" i="0" sz="14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28"/>
          <p:cNvSpPr txBox="1"/>
          <p:nvPr/>
        </p:nvSpPr>
        <p:spPr>
          <a:xfrm>
            <a:off x="6456495" y="2876114"/>
            <a:ext cx="2948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1841" y="1712763"/>
            <a:ext cx="9144000" cy="4574420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29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latin typeface="Trebuchet MS"/>
                <a:ea typeface="Trebuchet MS"/>
                <a:cs typeface="Trebuchet MS"/>
                <a:sym typeface="Trebuchet MS"/>
              </a:rPr>
              <a:t>Webserver Submission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45" name="Google Shape;345;p29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6" name="Google Shape;346;p29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sp>
        <p:nvSpPr>
          <p:cNvPr id="347" name="Google Shape;347;p29"/>
          <p:cNvSpPr txBox="1"/>
          <p:nvPr>
            <p:ph idx="10" type="dt"/>
          </p:nvPr>
        </p:nvSpPr>
        <p:spPr>
          <a:xfrm>
            <a:off x="76200" y="6612214"/>
            <a:ext cx="17526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00"/>
              <a:t>Songhwai Oh (ECE, SNU)</a:t>
            </a:r>
            <a:endParaRPr sz="1000"/>
          </a:p>
        </p:txBody>
      </p:sp>
      <p:sp>
        <p:nvSpPr>
          <p:cNvPr id="348" name="Google Shape;348;p29"/>
          <p:cNvSpPr txBox="1"/>
          <p:nvPr/>
        </p:nvSpPr>
        <p:spPr>
          <a:xfrm>
            <a:off x="301841" y="952331"/>
            <a:ext cx="8690947" cy="6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1) Access </a:t>
            </a:r>
            <a:r>
              <a:rPr b="1" i="0" lang="en-US" sz="30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isproject.snu.ac.kr:36509</a:t>
            </a:r>
            <a: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and login</a:t>
            </a:r>
            <a:endParaRPr b="1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29"/>
          <p:cNvSpPr/>
          <p:nvPr/>
        </p:nvSpPr>
        <p:spPr>
          <a:xfrm>
            <a:off x="770224" y="1686556"/>
            <a:ext cx="1431438" cy="265477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29"/>
          <p:cNvSpPr txBox="1"/>
          <p:nvPr/>
        </p:nvSpPr>
        <p:spPr>
          <a:xfrm>
            <a:off x="2201662" y="1468168"/>
            <a:ext cx="294825" cy="3015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29"/>
          <p:cNvSpPr/>
          <p:nvPr/>
        </p:nvSpPr>
        <p:spPr>
          <a:xfrm>
            <a:off x="6682752" y="1957549"/>
            <a:ext cx="410506" cy="368401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29"/>
          <p:cNvSpPr txBox="1"/>
          <p:nvPr/>
        </p:nvSpPr>
        <p:spPr>
          <a:xfrm>
            <a:off x="7162800" y="1952033"/>
            <a:ext cx="294825" cy="4000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0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latin typeface="Trebuchet MS"/>
                <a:ea typeface="Trebuchet MS"/>
                <a:cs typeface="Trebuchet MS"/>
                <a:sym typeface="Trebuchet MS"/>
              </a:rPr>
              <a:t>Webserver Submission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58" name="Google Shape;358;p30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9" name="Google Shape;359;p30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sp>
        <p:nvSpPr>
          <p:cNvPr id="360" name="Google Shape;360;p30"/>
          <p:cNvSpPr txBox="1"/>
          <p:nvPr>
            <p:ph idx="10" type="dt"/>
          </p:nvPr>
        </p:nvSpPr>
        <p:spPr>
          <a:xfrm>
            <a:off x="76200" y="6612214"/>
            <a:ext cx="17526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00"/>
              <a:t>Songhwai Oh (ECE, SNU)</a:t>
            </a:r>
            <a:endParaRPr sz="1000"/>
          </a:p>
        </p:txBody>
      </p:sp>
      <p:sp>
        <p:nvSpPr>
          <p:cNvPr id="361" name="Google Shape;361;p30"/>
          <p:cNvSpPr txBox="1"/>
          <p:nvPr/>
        </p:nvSpPr>
        <p:spPr>
          <a:xfrm>
            <a:off x="505188" y="1172995"/>
            <a:ext cx="8487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2) Login with your team name and pw</a:t>
            </a:r>
            <a:endParaRPr b="1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2" name="Google Shape;362;p30"/>
          <p:cNvPicPr preferRelativeResize="0"/>
          <p:nvPr/>
        </p:nvPicPr>
        <p:blipFill rotWithShape="1">
          <a:blip r:embed="rId3">
            <a:alphaModFix/>
          </a:blip>
          <a:srcRect b="75370" l="301" r="25135" t="6885"/>
          <a:stretch/>
        </p:blipFill>
        <p:spPr>
          <a:xfrm>
            <a:off x="399494" y="2317720"/>
            <a:ext cx="8195431" cy="1056443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30"/>
          <p:cNvSpPr/>
          <p:nvPr/>
        </p:nvSpPr>
        <p:spPr>
          <a:xfrm>
            <a:off x="345389" y="2845941"/>
            <a:ext cx="1483411" cy="528222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1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latin typeface="Trebuchet MS"/>
                <a:ea typeface="Trebuchet MS"/>
                <a:cs typeface="Trebuchet MS"/>
                <a:sym typeface="Trebuchet MS"/>
              </a:rPr>
              <a:t>Webserver Submission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69" name="Google Shape;369;p31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0" name="Google Shape;370;p31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sp>
        <p:nvSpPr>
          <p:cNvPr id="371" name="Google Shape;371;p31"/>
          <p:cNvSpPr txBox="1"/>
          <p:nvPr>
            <p:ph idx="10" type="dt"/>
          </p:nvPr>
        </p:nvSpPr>
        <p:spPr>
          <a:xfrm>
            <a:off x="76200" y="6612214"/>
            <a:ext cx="17526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00"/>
              <a:t>Songhwai Oh (ECE, SNU)</a:t>
            </a:r>
            <a:endParaRPr sz="1000"/>
          </a:p>
        </p:txBody>
      </p:sp>
      <p:sp>
        <p:nvSpPr>
          <p:cNvPr id="372" name="Google Shape;372;p31"/>
          <p:cNvSpPr txBox="1"/>
          <p:nvPr/>
        </p:nvSpPr>
        <p:spPr>
          <a:xfrm>
            <a:off x="505188" y="1172995"/>
            <a:ext cx="8487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3) Submit the code uploaded to your repository.</a:t>
            </a:r>
            <a:endParaRPr b="1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3" name="Google Shape;373;p31"/>
          <p:cNvPicPr preferRelativeResize="0"/>
          <p:nvPr/>
        </p:nvPicPr>
        <p:blipFill rotWithShape="1">
          <a:blip r:embed="rId3">
            <a:alphaModFix/>
          </a:blip>
          <a:srcRect b="54837" l="-215" r="24679" t="7263"/>
          <a:stretch/>
        </p:blipFill>
        <p:spPr>
          <a:xfrm>
            <a:off x="282534" y="2264533"/>
            <a:ext cx="8569050" cy="2328933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31"/>
          <p:cNvSpPr/>
          <p:nvPr/>
        </p:nvSpPr>
        <p:spPr>
          <a:xfrm>
            <a:off x="6639657" y="2309240"/>
            <a:ext cx="523143" cy="528222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31"/>
          <p:cNvSpPr/>
          <p:nvPr/>
        </p:nvSpPr>
        <p:spPr>
          <a:xfrm>
            <a:off x="292416" y="4065244"/>
            <a:ext cx="693005" cy="528222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31"/>
          <p:cNvSpPr txBox="1"/>
          <p:nvPr/>
        </p:nvSpPr>
        <p:spPr>
          <a:xfrm>
            <a:off x="4442904" y="1801449"/>
            <a:ext cx="2525597" cy="5077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Go to the Query Section</a:t>
            </a:r>
            <a:endParaRPr b="0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31"/>
          <p:cNvSpPr txBox="1"/>
          <p:nvPr/>
        </p:nvSpPr>
        <p:spPr>
          <a:xfrm>
            <a:off x="7162800" y="1952033"/>
            <a:ext cx="294825" cy="4000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31"/>
          <p:cNvSpPr txBox="1"/>
          <p:nvPr/>
        </p:nvSpPr>
        <p:spPr>
          <a:xfrm>
            <a:off x="952500" y="4329355"/>
            <a:ext cx="2525597" cy="5077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Submit your code!</a:t>
            </a:r>
            <a:endParaRPr b="0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31"/>
          <p:cNvSpPr txBox="1"/>
          <p:nvPr/>
        </p:nvSpPr>
        <p:spPr>
          <a:xfrm>
            <a:off x="995303" y="4058680"/>
            <a:ext cx="294825" cy="4000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p32"/>
          <p:cNvPicPr preferRelativeResize="0"/>
          <p:nvPr/>
        </p:nvPicPr>
        <p:blipFill rotWithShape="1">
          <a:blip r:embed="rId3">
            <a:alphaModFix/>
          </a:blip>
          <a:srcRect b="38731" l="208" r="471" t="7616"/>
          <a:stretch/>
        </p:blipFill>
        <p:spPr>
          <a:xfrm>
            <a:off x="150373" y="2434746"/>
            <a:ext cx="8561773" cy="2505228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32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latin typeface="Trebuchet MS"/>
                <a:ea typeface="Trebuchet MS"/>
                <a:cs typeface="Trebuchet MS"/>
                <a:sym typeface="Trebuchet MS"/>
              </a:rPr>
              <a:t>Webserver Submission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86" name="Google Shape;386;p32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7" name="Google Shape;387;p32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sp>
        <p:nvSpPr>
          <p:cNvPr id="388" name="Google Shape;388;p32"/>
          <p:cNvSpPr txBox="1"/>
          <p:nvPr>
            <p:ph idx="10" type="dt"/>
          </p:nvPr>
        </p:nvSpPr>
        <p:spPr>
          <a:xfrm>
            <a:off x="76200" y="6612214"/>
            <a:ext cx="17526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00"/>
              <a:t>Songhwai Oh (ECE, SNU)</a:t>
            </a:r>
            <a:endParaRPr sz="1000"/>
          </a:p>
        </p:txBody>
      </p:sp>
      <p:sp>
        <p:nvSpPr>
          <p:cNvPr id="389" name="Google Shape;389;p32"/>
          <p:cNvSpPr txBox="1"/>
          <p:nvPr/>
        </p:nvSpPr>
        <p:spPr>
          <a:xfrm>
            <a:off x="505188" y="1172995"/>
            <a:ext cx="8487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3) Check your results through MyPage.</a:t>
            </a:r>
            <a:endParaRPr b="1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32"/>
          <p:cNvSpPr/>
          <p:nvPr/>
        </p:nvSpPr>
        <p:spPr>
          <a:xfrm>
            <a:off x="5281374" y="2423609"/>
            <a:ext cx="347070" cy="39949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latin typeface="Trebuchet MS"/>
                <a:ea typeface="Trebuchet MS"/>
                <a:cs typeface="Trebuchet MS"/>
                <a:sym typeface="Trebuchet MS"/>
              </a:rPr>
              <a:t>Overview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5" name="Google Shape;105;p2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p2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sp>
        <p:nvSpPr>
          <p:cNvPr id="107" name="Google Shape;107;p2"/>
          <p:cNvSpPr txBox="1"/>
          <p:nvPr>
            <p:ph idx="10" type="dt"/>
          </p:nvPr>
        </p:nvSpPr>
        <p:spPr>
          <a:xfrm>
            <a:off x="76200" y="6612214"/>
            <a:ext cx="17526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00"/>
              <a:t>Songhwai Oh (ECE, SNU)</a:t>
            </a:r>
            <a:endParaRPr sz="1000"/>
          </a:p>
        </p:txBody>
      </p:sp>
      <p:sp>
        <p:nvSpPr>
          <p:cNvPr id="108" name="Google Shape;108;p2"/>
          <p:cNvSpPr txBox="1"/>
          <p:nvPr/>
        </p:nvSpPr>
        <p:spPr>
          <a:xfrm>
            <a:off x="270952" y="1341625"/>
            <a:ext cx="5652327" cy="50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1" i="0" sz="23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746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Trebuchet MS"/>
              <a:buChar char="-"/>
            </a:pPr>
            <a:r>
              <a:rPr b="1" i="0" lang="en-US" sz="23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Introduction : What is Git?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Trebuchet MS"/>
              <a:buNone/>
            </a:pPr>
            <a:r>
              <a:t/>
            </a:r>
            <a:endParaRPr b="1" i="0" sz="23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746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Trebuchet MS"/>
              <a:buChar char="-"/>
            </a:pPr>
            <a:r>
              <a:rPr b="1" i="0" lang="en-US" sz="24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How does git work?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Trebuchet MS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746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Trebuchet MS"/>
              <a:buChar char="-"/>
            </a:pPr>
            <a:r>
              <a:rPr b="1" i="0" lang="en-US" sz="24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Git Tutorial</a:t>
            </a:r>
            <a:endParaRPr b="1" i="0" sz="24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descr="Icon Pictures Github Logo PNG Transparent Background, Free Download #16173  - FreeIconsPNG" id="109" name="Google Shape;10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0" y="1757680"/>
            <a:ext cx="3048000" cy="30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Google Shape;395;p33"/>
          <p:cNvPicPr preferRelativeResize="0"/>
          <p:nvPr/>
        </p:nvPicPr>
        <p:blipFill rotWithShape="1">
          <a:blip r:embed="rId3">
            <a:alphaModFix/>
          </a:blip>
          <a:srcRect b="49999" l="269" r="313" t="7279"/>
          <a:stretch/>
        </p:blipFill>
        <p:spPr>
          <a:xfrm>
            <a:off x="167338" y="2205375"/>
            <a:ext cx="8917938" cy="2075755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33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latin typeface="Trebuchet MS"/>
                <a:ea typeface="Trebuchet MS"/>
                <a:cs typeface="Trebuchet MS"/>
                <a:sym typeface="Trebuchet MS"/>
              </a:rPr>
              <a:t>Webserver Submission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97" name="Google Shape;397;p33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8" name="Google Shape;398;p33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sp>
        <p:nvSpPr>
          <p:cNvPr id="399" name="Google Shape;399;p33"/>
          <p:cNvSpPr txBox="1"/>
          <p:nvPr>
            <p:ph idx="10" type="dt"/>
          </p:nvPr>
        </p:nvSpPr>
        <p:spPr>
          <a:xfrm>
            <a:off x="76200" y="6612214"/>
            <a:ext cx="17526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00"/>
              <a:t>Songhwai Oh (ECE, SNU)</a:t>
            </a:r>
            <a:endParaRPr sz="1000"/>
          </a:p>
        </p:txBody>
      </p:sp>
      <p:sp>
        <p:nvSpPr>
          <p:cNvPr id="400" name="Google Shape;400;p33"/>
          <p:cNvSpPr txBox="1"/>
          <p:nvPr/>
        </p:nvSpPr>
        <p:spPr>
          <a:xfrm>
            <a:off x="505188" y="1172995"/>
            <a:ext cx="8487600" cy="6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4) Check how well you are doing via Leaderboard!</a:t>
            </a:r>
            <a:endParaRPr b="1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33"/>
          <p:cNvSpPr/>
          <p:nvPr/>
        </p:nvSpPr>
        <p:spPr>
          <a:xfrm>
            <a:off x="5840667" y="2205375"/>
            <a:ext cx="586766" cy="431293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4"/>
          <p:cNvSpPr txBox="1"/>
          <p:nvPr>
            <p:ph idx="1" type="body"/>
          </p:nvPr>
        </p:nvSpPr>
        <p:spPr>
          <a:xfrm>
            <a:off x="0" y="914400"/>
            <a:ext cx="9144000" cy="5715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19063" lvl="0" marL="27146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407" name="Google Shape;407;p4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8" name="Google Shape;408;p4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pic>
        <p:nvPicPr>
          <p:cNvPr id="409" name="Google Shape;40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71800" y="2691859"/>
            <a:ext cx="3455905" cy="1487492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4"/>
          <p:cNvSpPr txBox="1"/>
          <p:nvPr/>
        </p:nvSpPr>
        <p:spPr>
          <a:xfrm>
            <a:off x="3664196" y="4267167"/>
            <a:ext cx="194995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4"/>
          <p:cNvSpPr txBox="1"/>
          <p:nvPr>
            <p:ph idx="10" type="dt"/>
          </p:nvPr>
        </p:nvSpPr>
        <p:spPr>
          <a:xfrm>
            <a:off x="76200" y="6612214"/>
            <a:ext cx="1752600" cy="2457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Songhwai Oh (ECE, SNU)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latin typeface="Trebuchet MS"/>
                <a:ea typeface="Trebuchet MS"/>
                <a:cs typeface="Trebuchet MS"/>
                <a:sym typeface="Trebuchet MS"/>
              </a:rPr>
              <a:t>Introduction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5" name="Google Shape;115;p3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6" name="Google Shape;116;p3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sp>
        <p:nvSpPr>
          <p:cNvPr id="117" name="Google Shape;117;p3"/>
          <p:cNvSpPr txBox="1"/>
          <p:nvPr>
            <p:ph idx="10" type="dt"/>
          </p:nvPr>
        </p:nvSpPr>
        <p:spPr>
          <a:xfrm>
            <a:off x="76200" y="6612214"/>
            <a:ext cx="17526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00"/>
              <a:t>Songhwai Oh (ECE, SNU)</a:t>
            </a:r>
            <a:endParaRPr sz="1000"/>
          </a:p>
        </p:txBody>
      </p:sp>
      <p:sp>
        <p:nvSpPr>
          <p:cNvPr id="118" name="Google Shape;118;p3"/>
          <p:cNvSpPr txBox="1"/>
          <p:nvPr/>
        </p:nvSpPr>
        <p:spPr>
          <a:xfrm>
            <a:off x="270952" y="1341625"/>
            <a:ext cx="5111275" cy="50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Trebuchet MS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746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Trebuchet MS"/>
              <a:buChar char="-"/>
            </a:pPr>
            <a:r>
              <a:rPr b="1" i="0" lang="en-US" sz="24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Git - Version Control System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Trebuchet MS"/>
              <a:buNone/>
            </a:pPr>
            <a:r>
              <a:t/>
            </a:r>
            <a:endParaRPr b="1" i="0" sz="23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Trebuchet MS"/>
              <a:buNone/>
            </a:pPr>
            <a:r>
              <a:t/>
            </a:r>
            <a:endParaRPr b="1" i="0" sz="23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Trebuchet MS"/>
              <a:buNone/>
            </a:pPr>
            <a:r>
              <a:t/>
            </a:r>
            <a:endParaRPr b="1" i="0" sz="23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746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Trebuchet MS"/>
              <a:buChar char="-"/>
            </a:pPr>
            <a:r>
              <a:rPr b="1" i="0" lang="en-US" sz="23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Github - Code hosting platform for version control and collaboration.</a:t>
            </a:r>
            <a:endParaRPr b="1" i="0" sz="23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9" name="Google Shape;119;p3"/>
          <p:cNvSpPr txBox="1"/>
          <p:nvPr/>
        </p:nvSpPr>
        <p:spPr>
          <a:xfrm>
            <a:off x="368600" y="1144625"/>
            <a:ext cx="8487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71462" lvl="0" marL="2714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rebuchet MS"/>
              <a:buChar char="•"/>
            </a:pPr>
            <a:r>
              <a:rPr b="1" i="0" lang="en-US" sz="3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What is Git?</a:t>
            </a:r>
            <a:endParaRPr b="1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Github과 Git remote" id="120" name="Google Shape;12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57700" y="3429000"/>
            <a:ext cx="2807041" cy="15499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it을 쓰는 이유 특히 github" id="121" name="Google Shape;12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71780" y="2016562"/>
            <a:ext cx="1403407" cy="58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7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latin typeface="Trebuchet MS"/>
                <a:ea typeface="Trebuchet MS"/>
                <a:cs typeface="Trebuchet MS"/>
                <a:sym typeface="Trebuchet MS"/>
              </a:rPr>
              <a:t>Introduction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7" name="Google Shape;127;p17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8" name="Google Shape;128;p17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sp>
        <p:nvSpPr>
          <p:cNvPr id="129" name="Google Shape;129;p17"/>
          <p:cNvSpPr txBox="1"/>
          <p:nvPr>
            <p:ph idx="10" type="dt"/>
          </p:nvPr>
        </p:nvSpPr>
        <p:spPr>
          <a:xfrm>
            <a:off x="76200" y="6612214"/>
            <a:ext cx="17526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00"/>
              <a:t>Songhwai Oh (ECE, SNU)</a:t>
            </a:r>
            <a:endParaRPr sz="1000"/>
          </a:p>
        </p:txBody>
      </p:sp>
      <p:sp>
        <p:nvSpPr>
          <p:cNvPr id="130" name="Google Shape;130;p17"/>
          <p:cNvSpPr txBox="1"/>
          <p:nvPr/>
        </p:nvSpPr>
        <p:spPr>
          <a:xfrm>
            <a:off x="270953" y="1341625"/>
            <a:ext cx="4846800" cy="50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746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Trebuchet MS"/>
              <a:buChar char="-"/>
            </a:pPr>
            <a:r>
              <a:rPr b="1" i="0" lang="en-US" sz="23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Version control keeps record of your changes in codes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Trebuchet MS"/>
              <a:buNone/>
            </a:pPr>
            <a:r>
              <a:t/>
            </a:r>
            <a:endParaRPr b="1" i="0" sz="23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746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Trebuchet MS"/>
              <a:buChar char="-"/>
            </a:pPr>
            <a:r>
              <a:rPr b="1" i="0" lang="en-US" sz="23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Allows you to revert any changes and go back to a previous state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Trebuchet MS"/>
              <a:buNone/>
            </a:pPr>
            <a:r>
              <a:t/>
            </a:r>
            <a:endParaRPr b="1" i="0" sz="23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746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Trebuchet MS"/>
              <a:buChar char="-"/>
            </a:pPr>
            <a:r>
              <a:rPr b="1" i="0" lang="en-US" sz="23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We can restore our previous codes!</a:t>
            </a:r>
            <a:endParaRPr b="1" i="0" sz="24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1" name="Google Shape;131;p17"/>
          <p:cNvSpPr txBox="1"/>
          <p:nvPr/>
        </p:nvSpPr>
        <p:spPr>
          <a:xfrm>
            <a:off x="368600" y="1144625"/>
            <a:ext cx="8487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71462" lvl="0" marL="2714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rebuchet MS"/>
              <a:buChar char="•"/>
            </a:pPr>
            <a:r>
              <a:rPr b="1" i="0" lang="en-US" sz="3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Version Control</a:t>
            </a:r>
            <a:endParaRPr b="1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2" name="Google Shape;132;p17"/>
          <p:cNvGrpSpPr/>
          <p:nvPr/>
        </p:nvGrpSpPr>
        <p:grpSpPr>
          <a:xfrm>
            <a:off x="5555701" y="1498863"/>
            <a:ext cx="1196619" cy="1467036"/>
            <a:chOff x="5555701" y="1498863"/>
            <a:chExt cx="1196619" cy="1467036"/>
          </a:xfrm>
        </p:grpSpPr>
        <p:pic>
          <p:nvPicPr>
            <p:cNvPr id="133" name="Google Shape;133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555701" y="1498863"/>
              <a:ext cx="1196619" cy="11966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4" name="Google Shape;134;p17"/>
            <p:cNvSpPr txBox="1"/>
            <p:nvPr/>
          </p:nvSpPr>
          <p:spPr>
            <a:xfrm>
              <a:off x="5738826" y="2658122"/>
              <a:ext cx="8209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new.py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" name="Google Shape;135;p17"/>
          <p:cNvGrpSpPr/>
          <p:nvPr/>
        </p:nvGrpSpPr>
        <p:grpSpPr>
          <a:xfrm>
            <a:off x="7469548" y="2874024"/>
            <a:ext cx="1303746" cy="1495148"/>
            <a:chOff x="7469548" y="2874024"/>
            <a:chExt cx="1303746" cy="1495148"/>
          </a:xfrm>
        </p:grpSpPr>
        <p:pic>
          <p:nvPicPr>
            <p:cNvPr id="136" name="Google Shape;136;p1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533945" y="2874024"/>
              <a:ext cx="1196619" cy="11966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7" name="Google Shape;137;p17"/>
            <p:cNvSpPr txBox="1"/>
            <p:nvPr/>
          </p:nvSpPr>
          <p:spPr>
            <a:xfrm>
              <a:off x="7469548" y="4061395"/>
              <a:ext cx="130374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new_final.py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" name="Google Shape;138;p17"/>
          <p:cNvGrpSpPr/>
          <p:nvPr/>
        </p:nvGrpSpPr>
        <p:grpSpPr>
          <a:xfrm>
            <a:off x="5027946" y="3892101"/>
            <a:ext cx="1540316" cy="1504396"/>
            <a:chOff x="5027946" y="3892101"/>
            <a:chExt cx="1540316" cy="1504396"/>
          </a:xfrm>
        </p:grpSpPr>
        <p:pic>
          <p:nvPicPr>
            <p:cNvPr id="139" name="Google Shape;139;p1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99795" y="3892101"/>
              <a:ext cx="1196619" cy="11966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0" name="Google Shape;140;p17"/>
            <p:cNvSpPr txBox="1"/>
            <p:nvPr/>
          </p:nvSpPr>
          <p:spPr>
            <a:xfrm>
              <a:off x="5027946" y="5088720"/>
              <a:ext cx="154031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new_finalfinal.py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" name="Google Shape;141;p17"/>
          <p:cNvGrpSpPr/>
          <p:nvPr/>
        </p:nvGrpSpPr>
        <p:grpSpPr>
          <a:xfrm>
            <a:off x="7000084" y="4872583"/>
            <a:ext cx="2009866" cy="1524837"/>
            <a:chOff x="7000084" y="4872583"/>
            <a:chExt cx="2009866" cy="1524837"/>
          </a:xfrm>
        </p:grpSpPr>
        <p:pic>
          <p:nvPicPr>
            <p:cNvPr id="142" name="Google Shape;142;p1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406708" y="4872583"/>
              <a:ext cx="1196619" cy="11966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" name="Google Shape;143;p17"/>
            <p:cNvSpPr txBox="1"/>
            <p:nvPr/>
          </p:nvSpPr>
          <p:spPr>
            <a:xfrm>
              <a:off x="7000084" y="6089643"/>
              <a:ext cx="20098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new_bestmostfinal.py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44" name="Google Shape;144;p17"/>
          <p:cNvCxnSpPr/>
          <p:nvPr/>
        </p:nvCxnSpPr>
        <p:spPr>
          <a:xfrm>
            <a:off x="6842760" y="1259840"/>
            <a:ext cx="31365" cy="5102285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45" name="Google Shape;145;p17"/>
          <p:cNvGrpSpPr/>
          <p:nvPr/>
        </p:nvGrpSpPr>
        <p:grpSpPr>
          <a:xfrm>
            <a:off x="6640878" y="1962819"/>
            <a:ext cx="279600" cy="144000"/>
            <a:chOff x="6640878" y="1962819"/>
            <a:chExt cx="279600" cy="144000"/>
          </a:xfrm>
        </p:grpSpPr>
        <p:cxnSp>
          <p:nvCxnSpPr>
            <p:cNvPr id="146" name="Google Shape;146;p17"/>
            <p:cNvCxnSpPr>
              <a:stCxn id="147" idx="2"/>
            </p:cNvCxnSpPr>
            <p:nvPr/>
          </p:nvCxnSpPr>
          <p:spPr>
            <a:xfrm rot="10800000">
              <a:off x="6640878" y="2034819"/>
              <a:ext cx="1356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47" name="Google Shape;147;p17"/>
            <p:cNvSpPr/>
            <p:nvPr/>
          </p:nvSpPr>
          <p:spPr>
            <a:xfrm>
              <a:off x="6776478" y="1962819"/>
              <a:ext cx="144000" cy="144000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" name="Google Shape;148;p17"/>
          <p:cNvGrpSpPr/>
          <p:nvPr/>
        </p:nvGrpSpPr>
        <p:grpSpPr>
          <a:xfrm>
            <a:off x="6787908" y="3446179"/>
            <a:ext cx="877800" cy="144000"/>
            <a:chOff x="6787908" y="3446179"/>
            <a:chExt cx="877800" cy="144000"/>
          </a:xfrm>
        </p:grpSpPr>
        <p:cxnSp>
          <p:nvCxnSpPr>
            <p:cNvPr id="149" name="Google Shape;149;p17"/>
            <p:cNvCxnSpPr>
              <a:stCxn id="150" idx="6"/>
            </p:cNvCxnSpPr>
            <p:nvPr/>
          </p:nvCxnSpPr>
          <p:spPr>
            <a:xfrm flipH="1" rot="10800000">
              <a:off x="6931908" y="3516679"/>
              <a:ext cx="733800" cy="150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50" name="Google Shape;150;p17"/>
            <p:cNvSpPr/>
            <p:nvPr/>
          </p:nvSpPr>
          <p:spPr>
            <a:xfrm>
              <a:off x="6787908" y="3446179"/>
              <a:ext cx="144000" cy="144000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" name="Google Shape;151;p17"/>
          <p:cNvGrpSpPr/>
          <p:nvPr/>
        </p:nvGrpSpPr>
        <p:grpSpPr>
          <a:xfrm>
            <a:off x="6180807" y="4332109"/>
            <a:ext cx="757200" cy="144000"/>
            <a:chOff x="6180807" y="4332109"/>
            <a:chExt cx="757200" cy="144000"/>
          </a:xfrm>
        </p:grpSpPr>
        <p:cxnSp>
          <p:nvCxnSpPr>
            <p:cNvPr id="152" name="Google Shape;152;p17"/>
            <p:cNvCxnSpPr>
              <a:stCxn id="153" idx="2"/>
            </p:cNvCxnSpPr>
            <p:nvPr/>
          </p:nvCxnSpPr>
          <p:spPr>
            <a:xfrm rot="10800000">
              <a:off x="6180807" y="4404109"/>
              <a:ext cx="613200" cy="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53" name="Google Shape;153;p17"/>
            <p:cNvSpPr/>
            <p:nvPr/>
          </p:nvSpPr>
          <p:spPr>
            <a:xfrm>
              <a:off x="6794007" y="4332109"/>
              <a:ext cx="144000" cy="144000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" name="Google Shape;154;p17"/>
          <p:cNvGrpSpPr/>
          <p:nvPr/>
        </p:nvGrpSpPr>
        <p:grpSpPr>
          <a:xfrm>
            <a:off x="6805437" y="5299849"/>
            <a:ext cx="877800" cy="144000"/>
            <a:chOff x="6805437" y="5299849"/>
            <a:chExt cx="877800" cy="144000"/>
          </a:xfrm>
        </p:grpSpPr>
        <p:cxnSp>
          <p:nvCxnSpPr>
            <p:cNvPr id="155" name="Google Shape;155;p17"/>
            <p:cNvCxnSpPr>
              <a:stCxn id="156" idx="6"/>
            </p:cNvCxnSpPr>
            <p:nvPr/>
          </p:nvCxnSpPr>
          <p:spPr>
            <a:xfrm flipH="1" rot="10800000">
              <a:off x="6949437" y="5370349"/>
              <a:ext cx="733800" cy="1500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56" name="Google Shape;156;p17"/>
            <p:cNvSpPr/>
            <p:nvPr/>
          </p:nvSpPr>
          <p:spPr>
            <a:xfrm>
              <a:off x="6805437" y="5299849"/>
              <a:ext cx="144000" cy="144000"/>
            </a:xfrm>
            <a:prstGeom prst="ellipse">
              <a:avLst/>
            </a:prstGeom>
            <a:solidFill>
              <a:schemeClr val="accent1"/>
            </a:solidFill>
            <a:ln cap="flat" cmpd="sng" w="25400">
              <a:solidFill>
                <a:srgbClr val="395E8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7" name="Google Shape;157;p17"/>
          <p:cNvSpPr/>
          <p:nvPr/>
        </p:nvSpPr>
        <p:spPr>
          <a:xfrm rot="-5400000">
            <a:off x="7023277" y="1920519"/>
            <a:ext cx="274320" cy="228600"/>
          </a:xfrm>
          <a:prstGeom prst="triangle">
            <a:avLst>
              <a:gd fmla="val 50000" name="adj"/>
            </a:avLst>
          </a:prstGeom>
          <a:solidFill>
            <a:schemeClr val="accent3"/>
          </a:solidFill>
          <a:ln cap="flat" cmpd="sng" w="25400">
            <a:solidFill>
              <a:srgbClr val="7188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7"/>
          <p:cNvSpPr/>
          <p:nvPr/>
        </p:nvSpPr>
        <p:spPr>
          <a:xfrm>
            <a:off x="7252305" y="2658122"/>
            <a:ext cx="1738232" cy="190643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latin typeface="Trebuchet MS"/>
                <a:ea typeface="Trebuchet MS"/>
                <a:cs typeface="Trebuchet MS"/>
                <a:sym typeface="Trebuchet MS"/>
              </a:rPr>
              <a:t>How does Git work?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4" name="Google Shape;164;p18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5" name="Google Shape;165;p18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sp>
        <p:nvSpPr>
          <p:cNvPr id="166" name="Google Shape;166;p18"/>
          <p:cNvSpPr txBox="1"/>
          <p:nvPr>
            <p:ph idx="10" type="dt"/>
          </p:nvPr>
        </p:nvSpPr>
        <p:spPr>
          <a:xfrm>
            <a:off x="76200" y="6612214"/>
            <a:ext cx="17526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00"/>
              <a:t>Songhwai Oh (ECE, SNU)</a:t>
            </a:r>
            <a:endParaRPr sz="1000"/>
          </a:p>
        </p:txBody>
      </p:sp>
      <p:sp>
        <p:nvSpPr>
          <p:cNvPr id="167" name="Google Shape;167;p18"/>
          <p:cNvSpPr txBox="1"/>
          <p:nvPr/>
        </p:nvSpPr>
        <p:spPr>
          <a:xfrm>
            <a:off x="270952" y="1341625"/>
            <a:ext cx="5111275" cy="50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Trebuchet MS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8" name="Google Shape;168;p18"/>
          <p:cNvSpPr txBox="1"/>
          <p:nvPr/>
        </p:nvSpPr>
        <p:spPr>
          <a:xfrm>
            <a:off x="368600" y="1144625"/>
            <a:ext cx="8487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71462" lvl="0" marL="2714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rebuchet MS"/>
              <a:buChar char="•"/>
            </a:pPr>
            <a:r>
              <a:rPr b="1" i="0" lang="en-US" sz="3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Repository</a:t>
            </a:r>
            <a:endParaRPr b="1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Github 로고 - 무료 소셜 미디어개 아이콘" id="169" name="Google Shape;16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43560" y="2501930"/>
            <a:ext cx="1026288" cy="1026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8665" y="4416041"/>
            <a:ext cx="940218" cy="940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6595" y="4416041"/>
            <a:ext cx="940218" cy="940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64525" y="4416041"/>
            <a:ext cx="940218" cy="940218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8"/>
          <p:cNvSpPr txBox="1"/>
          <p:nvPr/>
        </p:nvSpPr>
        <p:spPr>
          <a:xfrm>
            <a:off x="1791491" y="5602273"/>
            <a:ext cx="19304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local repositories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8"/>
          <p:cNvSpPr txBox="1"/>
          <p:nvPr/>
        </p:nvSpPr>
        <p:spPr>
          <a:xfrm>
            <a:off x="1640152" y="2106189"/>
            <a:ext cx="223310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remote repository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itHub - 나무위키" id="175" name="Google Shape;175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286595" y="3540552"/>
            <a:ext cx="940218" cy="335078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8"/>
          <p:cNvSpPr txBox="1"/>
          <p:nvPr/>
        </p:nvSpPr>
        <p:spPr>
          <a:xfrm>
            <a:off x="1084614" y="5344043"/>
            <a:ext cx="3883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8"/>
          <p:cNvSpPr txBox="1"/>
          <p:nvPr/>
        </p:nvSpPr>
        <p:spPr>
          <a:xfrm>
            <a:off x="2556894" y="5338861"/>
            <a:ext cx="3883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18"/>
          <p:cNvSpPr txBox="1"/>
          <p:nvPr/>
        </p:nvSpPr>
        <p:spPr>
          <a:xfrm>
            <a:off x="4041606" y="5356259"/>
            <a:ext cx="38832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8"/>
          <p:cNvSpPr/>
          <p:nvPr/>
        </p:nvSpPr>
        <p:spPr>
          <a:xfrm>
            <a:off x="589280" y="4211320"/>
            <a:ext cx="4323080" cy="1760285"/>
          </a:xfrm>
          <a:prstGeom prst="rect">
            <a:avLst/>
          </a:prstGeom>
          <a:noFill/>
          <a:ln cap="flat" cmpd="sng" w="571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8"/>
          <p:cNvSpPr/>
          <p:nvPr/>
        </p:nvSpPr>
        <p:spPr>
          <a:xfrm>
            <a:off x="2687320" y="3872700"/>
            <a:ext cx="138176" cy="506356"/>
          </a:xfrm>
          <a:prstGeom prst="upDown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8"/>
          <p:cNvSpPr/>
          <p:nvPr/>
        </p:nvSpPr>
        <p:spPr>
          <a:xfrm rot="3419530">
            <a:off x="1768256" y="3631547"/>
            <a:ext cx="134868" cy="986357"/>
          </a:xfrm>
          <a:prstGeom prst="upDown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8"/>
          <p:cNvSpPr/>
          <p:nvPr/>
        </p:nvSpPr>
        <p:spPr>
          <a:xfrm flipH="1" rot="-3419530">
            <a:off x="3621297" y="3635146"/>
            <a:ext cx="134868" cy="986357"/>
          </a:xfrm>
          <a:prstGeom prst="upDown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3" name="Google Shape;183;p18"/>
          <p:cNvCxnSpPr/>
          <p:nvPr/>
        </p:nvCxnSpPr>
        <p:spPr>
          <a:xfrm>
            <a:off x="3531870" y="3015074"/>
            <a:ext cx="19812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4" name="Google Shape;184;p18"/>
          <p:cNvSpPr txBox="1"/>
          <p:nvPr/>
        </p:nvSpPr>
        <p:spPr>
          <a:xfrm>
            <a:off x="5644249" y="2645742"/>
            <a:ext cx="322879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Files are managed in remote server. Users can push(upload)/pull(download) files to this repository.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5" name="Google Shape;185;p18"/>
          <p:cNvCxnSpPr/>
          <p:nvPr/>
        </p:nvCxnSpPr>
        <p:spPr>
          <a:xfrm>
            <a:off x="4998720" y="5045804"/>
            <a:ext cx="51435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6" name="Google Shape;186;p18"/>
          <p:cNvSpPr txBox="1"/>
          <p:nvPr/>
        </p:nvSpPr>
        <p:spPr>
          <a:xfrm>
            <a:off x="5644250" y="4775550"/>
            <a:ext cx="348594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Local repository stores files in my local PC.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9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latin typeface="Trebuchet MS"/>
                <a:ea typeface="Trebuchet MS"/>
                <a:cs typeface="Trebuchet MS"/>
                <a:sym typeface="Trebuchet MS"/>
              </a:rPr>
              <a:t>How does Git work?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2" name="Google Shape;192;p19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3" name="Google Shape;193;p19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sp>
        <p:nvSpPr>
          <p:cNvPr id="194" name="Google Shape;194;p19"/>
          <p:cNvSpPr txBox="1"/>
          <p:nvPr>
            <p:ph idx="10" type="dt"/>
          </p:nvPr>
        </p:nvSpPr>
        <p:spPr>
          <a:xfrm>
            <a:off x="76200" y="6612214"/>
            <a:ext cx="17526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00"/>
              <a:t>Songhwai Oh (ECE, SNU)</a:t>
            </a:r>
            <a:endParaRPr sz="1000"/>
          </a:p>
        </p:txBody>
      </p:sp>
      <p:sp>
        <p:nvSpPr>
          <p:cNvPr id="195" name="Google Shape;195;p19"/>
          <p:cNvSpPr txBox="1"/>
          <p:nvPr/>
        </p:nvSpPr>
        <p:spPr>
          <a:xfrm>
            <a:off x="270952" y="1341625"/>
            <a:ext cx="5111275" cy="50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Trebuchet MS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6" name="Google Shape;196;p19"/>
          <p:cNvSpPr txBox="1"/>
          <p:nvPr/>
        </p:nvSpPr>
        <p:spPr>
          <a:xfrm>
            <a:off x="368600" y="1144625"/>
            <a:ext cx="8487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71462" lvl="0" marL="2714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rebuchet MS"/>
              <a:buChar char="•"/>
            </a:pPr>
            <a:r>
              <a:rPr b="1" i="0" lang="en-US" sz="3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Basic Git commands</a:t>
            </a:r>
            <a:endParaRPr b="1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Git work flow &amp;amp; Fundamental Command" id="197" name="Google Shape;19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2294550"/>
            <a:ext cx="4967776" cy="352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19"/>
          <p:cNvSpPr txBox="1"/>
          <p:nvPr/>
        </p:nvSpPr>
        <p:spPr>
          <a:xfrm>
            <a:off x="5135416" y="1401590"/>
            <a:ext cx="4242264" cy="4524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init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a new local repository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remote add origin &lt;server&gt;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connect to a remote repository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add [file]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adds a file to the staging area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commit –m “commit message”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records staged files in version history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push origin &lt;branchname&gt;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sends commited changes of your branch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your remote repository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pull origin &lt;branchname&gt;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update from the remote repository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0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latin typeface="Trebuchet MS"/>
                <a:ea typeface="Trebuchet MS"/>
                <a:cs typeface="Trebuchet MS"/>
                <a:sym typeface="Trebuchet MS"/>
              </a:rPr>
              <a:t>How does Git work?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4" name="Google Shape;204;p20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5" name="Google Shape;205;p20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sp>
        <p:nvSpPr>
          <p:cNvPr id="206" name="Google Shape;206;p20"/>
          <p:cNvSpPr txBox="1"/>
          <p:nvPr>
            <p:ph idx="10" type="dt"/>
          </p:nvPr>
        </p:nvSpPr>
        <p:spPr>
          <a:xfrm>
            <a:off x="76200" y="6612214"/>
            <a:ext cx="17526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00"/>
              <a:t>Songhwai Oh (ECE, SNU)</a:t>
            </a:r>
            <a:endParaRPr sz="1000"/>
          </a:p>
        </p:txBody>
      </p:sp>
      <p:sp>
        <p:nvSpPr>
          <p:cNvPr id="207" name="Google Shape;207;p20"/>
          <p:cNvSpPr txBox="1"/>
          <p:nvPr/>
        </p:nvSpPr>
        <p:spPr>
          <a:xfrm>
            <a:off x="368600" y="1144625"/>
            <a:ext cx="8487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71462" lvl="0" marL="2714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rebuchet MS"/>
              <a:buChar char="•"/>
            </a:pPr>
            <a:r>
              <a:rPr b="1" i="0" lang="en-US" sz="3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What is Branch?</a:t>
            </a:r>
            <a:endParaRPr b="1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0"/>
          <p:cNvSpPr txBox="1"/>
          <p:nvPr/>
        </p:nvSpPr>
        <p:spPr>
          <a:xfrm>
            <a:off x="3962400" y="2511923"/>
            <a:ext cx="4910648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branch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lists all the branches in your repo and show your current branch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checkout –b &lt;branchname&gt;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a new branch and switch to it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checkout &lt;branchname&gt;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switch from one branch to another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git merge &lt;branchname1&gt; &lt;branchname2&gt;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825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adds a file to the staging area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9" name="Google Shape;209;p20"/>
          <p:cNvGrpSpPr/>
          <p:nvPr/>
        </p:nvGrpSpPr>
        <p:grpSpPr>
          <a:xfrm>
            <a:off x="245552" y="2500203"/>
            <a:ext cx="3771900" cy="2789549"/>
            <a:chOff x="270952" y="2500203"/>
            <a:chExt cx="3771900" cy="2789549"/>
          </a:xfrm>
        </p:grpSpPr>
        <p:pic>
          <p:nvPicPr>
            <p:cNvPr id="210" name="Google Shape;210;p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2015" y="2723649"/>
              <a:ext cx="3550837" cy="1819437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11" name="Google Shape;211;p20"/>
            <p:cNvCxnSpPr/>
            <p:nvPr/>
          </p:nvCxnSpPr>
          <p:spPr>
            <a:xfrm rot="10800000">
              <a:off x="799272" y="4051965"/>
              <a:ext cx="0" cy="702915"/>
            </a:xfrm>
            <a:prstGeom prst="straightConnector1">
              <a:avLst/>
            </a:prstGeom>
            <a:noFill/>
            <a:ln cap="flat" cmpd="sng" w="28575">
              <a:solidFill>
                <a:srgbClr val="00B050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212" name="Google Shape;212;p20"/>
            <p:cNvSpPr txBox="1"/>
            <p:nvPr/>
          </p:nvSpPr>
          <p:spPr>
            <a:xfrm>
              <a:off x="270952" y="4766532"/>
              <a:ext cx="1258678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00B050"/>
                  </a:solidFill>
                  <a:latin typeface="Arial"/>
                  <a:ea typeface="Arial"/>
                  <a:cs typeface="Arial"/>
                  <a:sym typeface="Arial"/>
                </a:rPr>
                <a:t>“main” is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00B050"/>
                  </a:solidFill>
                  <a:latin typeface="Arial"/>
                  <a:ea typeface="Arial"/>
                  <a:cs typeface="Arial"/>
                  <a:sym typeface="Arial"/>
                </a:rPr>
                <a:t>also a branch</a:t>
              </a:r>
              <a:endParaRPr b="0" i="0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0"/>
            <p:cNvSpPr txBox="1"/>
            <p:nvPr/>
          </p:nvSpPr>
          <p:spPr>
            <a:xfrm>
              <a:off x="777790" y="2500203"/>
              <a:ext cx="94929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158CFF"/>
                  </a:solidFill>
                  <a:latin typeface="Arial"/>
                  <a:ea typeface="Arial"/>
                  <a:cs typeface="Arial"/>
                  <a:sym typeface="Arial"/>
                </a:rPr>
                <a:t>“branch1”</a:t>
              </a:r>
              <a:endParaRPr b="0" i="0" sz="1400" u="none" cap="none" strike="noStrike">
                <a:solidFill>
                  <a:srgbClr val="158C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0"/>
            <p:cNvSpPr txBox="1"/>
            <p:nvPr/>
          </p:nvSpPr>
          <p:spPr>
            <a:xfrm>
              <a:off x="2637070" y="4503841"/>
              <a:ext cx="94929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FF8E00"/>
                  </a:solidFill>
                  <a:latin typeface="Arial"/>
                  <a:ea typeface="Arial"/>
                  <a:cs typeface="Arial"/>
                  <a:sym typeface="Arial"/>
                </a:rPr>
                <a:t>“branch2”</a:t>
              </a:r>
              <a:endParaRPr b="0" i="0" sz="1400" u="none" cap="none" strike="noStrike">
                <a:solidFill>
                  <a:srgbClr val="FF8E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0"/>
            <p:cNvSpPr txBox="1"/>
            <p:nvPr/>
          </p:nvSpPr>
          <p:spPr>
            <a:xfrm>
              <a:off x="498142" y="3789818"/>
              <a:ext cx="850599" cy="30777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00B050"/>
                  </a:solidFill>
                  <a:latin typeface="Arial"/>
                  <a:ea typeface="Arial"/>
                  <a:cs typeface="Arial"/>
                  <a:sym typeface="Arial"/>
                </a:rPr>
                <a:t>Main</a:t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1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latin typeface="Trebuchet MS"/>
                <a:ea typeface="Trebuchet MS"/>
                <a:cs typeface="Trebuchet MS"/>
                <a:sym typeface="Trebuchet MS"/>
              </a:rPr>
              <a:t>Git Tutorial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1" name="Google Shape;221;p21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2" name="Google Shape;222;p21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sp>
        <p:nvSpPr>
          <p:cNvPr id="223" name="Google Shape;223;p21"/>
          <p:cNvSpPr txBox="1"/>
          <p:nvPr>
            <p:ph idx="10" type="dt"/>
          </p:nvPr>
        </p:nvSpPr>
        <p:spPr>
          <a:xfrm>
            <a:off x="76200" y="6612214"/>
            <a:ext cx="17526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00"/>
              <a:t>Songhwai Oh (ECE, SNU)</a:t>
            </a:r>
            <a:endParaRPr sz="1000"/>
          </a:p>
        </p:txBody>
      </p:sp>
      <p:sp>
        <p:nvSpPr>
          <p:cNvPr id="224" name="Google Shape;224;p21"/>
          <p:cNvSpPr txBox="1"/>
          <p:nvPr/>
        </p:nvSpPr>
        <p:spPr>
          <a:xfrm>
            <a:off x="368600" y="1144625"/>
            <a:ext cx="8487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1) Install Git and create Github account</a:t>
            </a:r>
            <a:endParaRPr b="1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1"/>
          <p:cNvSpPr txBox="1"/>
          <p:nvPr/>
        </p:nvSpPr>
        <p:spPr>
          <a:xfrm>
            <a:off x="685800" y="1917964"/>
            <a:ext cx="7360920" cy="25506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Linux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sudo apt-get install git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Create Github account</a:t>
            </a:r>
            <a:b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4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https://github.com/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6" name="Google Shape;226;p21"/>
          <p:cNvPicPr preferRelativeResize="0"/>
          <p:nvPr/>
        </p:nvPicPr>
        <p:blipFill rotWithShape="1">
          <a:blip r:embed="rId4">
            <a:alphaModFix/>
          </a:blip>
          <a:srcRect b="0" l="0" r="0" t="319"/>
          <a:stretch/>
        </p:blipFill>
        <p:spPr>
          <a:xfrm>
            <a:off x="4328349" y="4003040"/>
            <a:ext cx="4527851" cy="2346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2"/>
          <p:cNvSpPr txBox="1"/>
          <p:nvPr>
            <p:ph type="title"/>
          </p:nvPr>
        </p:nvSpPr>
        <p:spPr>
          <a:xfrm>
            <a:off x="76200" y="76200"/>
            <a:ext cx="7543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latin typeface="Trebuchet MS"/>
                <a:ea typeface="Trebuchet MS"/>
                <a:cs typeface="Trebuchet MS"/>
                <a:sym typeface="Trebuchet MS"/>
              </a:rPr>
              <a:t>Git Tutorial</a:t>
            </a:r>
            <a:endParaRPr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2" name="Google Shape;232;p22"/>
          <p:cNvSpPr txBox="1"/>
          <p:nvPr>
            <p:ph idx="12" type="sldNum"/>
          </p:nvPr>
        </p:nvSpPr>
        <p:spPr>
          <a:xfrm>
            <a:off x="8229600" y="6602136"/>
            <a:ext cx="855676" cy="2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3" name="Google Shape;233;p22"/>
          <p:cNvSpPr txBox="1"/>
          <p:nvPr>
            <p:ph idx="11" type="ftr"/>
          </p:nvPr>
        </p:nvSpPr>
        <p:spPr>
          <a:xfrm>
            <a:off x="1981200" y="6629400"/>
            <a:ext cx="5181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RLLAB (http://rllab.snu.ac.kr)</a:t>
            </a:r>
            <a:endParaRPr/>
          </a:p>
        </p:txBody>
      </p:sp>
      <p:sp>
        <p:nvSpPr>
          <p:cNvPr id="234" name="Google Shape;234;p22"/>
          <p:cNvSpPr txBox="1"/>
          <p:nvPr>
            <p:ph idx="10" type="dt"/>
          </p:nvPr>
        </p:nvSpPr>
        <p:spPr>
          <a:xfrm>
            <a:off x="76200" y="6612214"/>
            <a:ext cx="17526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00"/>
              <a:t>Songhwai Oh (ECE, SNU)</a:t>
            </a:r>
            <a:endParaRPr sz="1000"/>
          </a:p>
        </p:txBody>
      </p:sp>
      <p:sp>
        <p:nvSpPr>
          <p:cNvPr id="235" name="Google Shape;235;p22"/>
          <p:cNvSpPr txBox="1"/>
          <p:nvPr/>
        </p:nvSpPr>
        <p:spPr>
          <a:xfrm>
            <a:off x="368600" y="1144625"/>
            <a:ext cx="8487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2) Make your own private repository</a:t>
            </a:r>
            <a:endParaRPr b="1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22"/>
          <p:cNvSpPr txBox="1"/>
          <p:nvPr/>
        </p:nvSpPr>
        <p:spPr>
          <a:xfrm>
            <a:off x="685800" y="1917964"/>
            <a:ext cx="7360920" cy="4732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Github web page -&gt; new repository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7" name="Google Shape;237;p22"/>
          <p:cNvPicPr preferRelativeResize="0"/>
          <p:nvPr/>
        </p:nvPicPr>
        <p:blipFill rotWithShape="1">
          <a:blip r:embed="rId3">
            <a:alphaModFix/>
          </a:blip>
          <a:srcRect b="23623" l="0" r="5888" t="0"/>
          <a:stretch/>
        </p:blipFill>
        <p:spPr>
          <a:xfrm>
            <a:off x="855860" y="2391170"/>
            <a:ext cx="7432280" cy="4076982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2"/>
          <p:cNvSpPr/>
          <p:nvPr/>
        </p:nvSpPr>
        <p:spPr>
          <a:xfrm>
            <a:off x="1021080" y="2653556"/>
            <a:ext cx="447040" cy="4318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2"/>
          <p:cNvSpPr txBox="1"/>
          <p:nvPr/>
        </p:nvSpPr>
        <p:spPr>
          <a:xfrm>
            <a:off x="756920" y="2664321"/>
            <a:ext cx="39116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22"/>
          <p:cNvSpPr/>
          <p:nvPr/>
        </p:nvSpPr>
        <p:spPr>
          <a:xfrm>
            <a:off x="3535680" y="3622040"/>
            <a:ext cx="4577080" cy="11379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2"/>
          <p:cNvSpPr/>
          <p:nvPr/>
        </p:nvSpPr>
        <p:spPr>
          <a:xfrm>
            <a:off x="2306320" y="3810000"/>
            <a:ext cx="670560" cy="36068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2"/>
          <p:cNvSpPr txBox="1"/>
          <p:nvPr/>
        </p:nvSpPr>
        <p:spPr>
          <a:xfrm>
            <a:off x="1981200" y="3770570"/>
            <a:ext cx="39116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songhwai</dc:creator>
</cp:coreProperties>
</file>